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4307" r:id="rId1"/>
    <p:sldMasterId id="2147484370" r:id="rId2"/>
  </p:sldMasterIdLst>
  <p:notesMasterIdLst>
    <p:notesMasterId r:id="rId22"/>
  </p:notesMasterIdLst>
  <p:sldIdLst>
    <p:sldId id="256" r:id="rId3"/>
    <p:sldId id="274" r:id="rId4"/>
    <p:sldId id="295" r:id="rId5"/>
    <p:sldId id="301" r:id="rId6"/>
    <p:sldId id="265" r:id="rId7"/>
    <p:sldId id="305" r:id="rId8"/>
    <p:sldId id="258" r:id="rId9"/>
    <p:sldId id="300" r:id="rId10"/>
    <p:sldId id="264" r:id="rId11"/>
    <p:sldId id="294" r:id="rId12"/>
    <p:sldId id="291" r:id="rId13"/>
    <p:sldId id="302" r:id="rId14"/>
    <p:sldId id="261" r:id="rId15"/>
    <p:sldId id="290" r:id="rId16"/>
    <p:sldId id="297" r:id="rId17"/>
    <p:sldId id="303" r:id="rId18"/>
    <p:sldId id="304" r:id="rId19"/>
    <p:sldId id="263" r:id="rId20"/>
    <p:sldId id="286" r:id="rId21"/>
  </p:sldIdLst>
  <p:sldSz cx="9144000" cy="6858000" type="screen4x3"/>
  <p:notesSz cx="6858000" cy="9237663"/>
  <p:defaultTextStyle>
    <a:defPPr>
      <a:defRPr lang="en-GB"/>
    </a:defPPr>
    <a:lvl1pPr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2pPr>
    <a:lvl3pPr marL="1143000" indent="-22860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3pPr>
    <a:lvl4pPr marL="1600200" indent="-22860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0"/>
      </a:spcBef>
      <a:spcAft>
        <a:spcPct val="0"/>
      </a:spcAft>
      <a:defRPr sz="1600"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8F8F8"/>
    <a:srgbClr val="0000FF"/>
    <a:srgbClr val="EAEAE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5" autoAdjust="0"/>
    <p:restoredTop sz="78512" autoAdjust="0"/>
  </p:normalViewPr>
  <p:slideViewPr>
    <p:cSldViewPr>
      <p:cViewPr varScale="1">
        <p:scale>
          <a:sx n="69" d="100"/>
          <a:sy n="69" d="100"/>
        </p:scale>
        <p:origin x="1512" y="60"/>
      </p:cViewPr>
      <p:guideLst>
        <p:guide orient="horz" pos="2160"/>
        <p:guide pos="2880"/>
      </p:guideLst>
    </p:cSldViewPr>
  </p:slideViewPr>
  <p:outlineViewPr>
    <p:cViewPr varScale="1">
      <p:scale>
        <a:sx n="170" d="200"/>
        <a:sy n="170" d="200"/>
      </p:scale>
      <p:origin x="192"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8" name="Text Box 5"/>
          <p:cNvSpPr txBox="1">
            <a:spLocks noChangeArrowheads="1"/>
          </p:cNvSpPr>
          <p:nvPr/>
        </p:nvSpPr>
        <p:spPr bwMode="auto">
          <a:xfrm>
            <a:off x="0" y="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79" name="Text Box 6"/>
          <p:cNvSpPr txBox="1">
            <a:spLocks noChangeArrowheads="1"/>
          </p:cNvSpPr>
          <p:nvPr/>
        </p:nvSpPr>
        <p:spPr bwMode="auto">
          <a:xfrm>
            <a:off x="3884613" y="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080" name="Rectangle 7"/>
          <p:cNvSpPr>
            <a:spLocks noGrp="1" noRot="1" noChangeAspect="1" noChangeArrowheads="1"/>
          </p:cNvSpPr>
          <p:nvPr>
            <p:ph type="sldImg"/>
          </p:nvPr>
        </p:nvSpPr>
        <p:spPr bwMode="auto">
          <a:xfrm>
            <a:off x="1120775" y="692150"/>
            <a:ext cx="4610100" cy="345757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8"/>
          <p:cNvSpPr>
            <a:spLocks noGrp="1" noChangeArrowheads="1"/>
          </p:cNvSpPr>
          <p:nvPr>
            <p:ph type="body"/>
          </p:nvPr>
        </p:nvSpPr>
        <p:spPr bwMode="auto">
          <a:xfrm>
            <a:off x="685800" y="4387850"/>
            <a:ext cx="5480050" cy="41497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altLang="en-US" noProof="0" dirty="0" smtClean="0"/>
          </a:p>
        </p:txBody>
      </p:sp>
      <p:sp>
        <p:nvSpPr>
          <p:cNvPr id="3082" name="Text Box 9"/>
          <p:cNvSpPr txBox="1">
            <a:spLocks noChangeArrowheads="1"/>
          </p:cNvSpPr>
          <p:nvPr/>
        </p:nvSpPr>
        <p:spPr bwMode="auto">
          <a:xfrm>
            <a:off x="0" y="8772525"/>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latin typeface="Calibri" panose="020F0502020204030204" pitchFamily="34" charset="0"/>
              <a:cs typeface="Calibri" panose="020F0502020204030204" pitchFamily="34" charset="0"/>
            </a:endParaRPr>
          </a:p>
        </p:txBody>
      </p:sp>
      <p:sp>
        <p:nvSpPr>
          <p:cNvPr id="3" name="Rectangle 10"/>
          <p:cNvSpPr>
            <a:spLocks noGrp="1" noChangeArrowheads="1"/>
          </p:cNvSpPr>
          <p:nvPr>
            <p:ph type="sldNum"/>
          </p:nvPr>
        </p:nvSpPr>
        <p:spPr bwMode="auto">
          <a:xfrm>
            <a:off x="3884613" y="8772525"/>
            <a:ext cx="2965450"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tabLst>
                <a:tab pos="723900" algn="l"/>
                <a:tab pos="1447800" algn="l"/>
                <a:tab pos="2171700" algn="l"/>
                <a:tab pos="2895600" algn="l"/>
              </a:tabLst>
              <a:defRPr sz="1200" smtClean="0">
                <a:solidFill>
                  <a:srgbClr val="000000"/>
                </a:solidFill>
                <a:latin typeface="Calibri" panose="020F0502020204030204" pitchFamily="34" charset="0"/>
                <a:cs typeface="Calibri" panose="020F0502020204030204" pitchFamily="34" charset="0"/>
              </a:defRPr>
            </a:lvl1pPr>
          </a:lstStyle>
          <a:p>
            <a:pPr>
              <a:defRPr/>
            </a:pPr>
            <a:fld id="{2CDD5073-D2E0-40B9-BA25-914294AC9AF1}" type="slidenum">
              <a:rPr lang="en-US" altLang="en-US" smtClean="0"/>
              <a:pPr>
                <a:defRPr/>
              </a:pPr>
              <a:t>‹#›</a:t>
            </a:fld>
            <a:endParaRPr lang="en-US" altLang="en-US" dirty="0"/>
          </a:p>
        </p:txBody>
      </p:sp>
    </p:spTree>
    <p:extLst>
      <p:ext uri="{BB962C8B-B14F-4D97-AF65-F5344CB8AC3E}">
        <p14:creationId xmlns:p14="http://schemas.microsoft.com/office/powerpoint/2010/main" val="14900422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Calibri" panose="020F0502020204030204" pitchFamily="34"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C1F0EB7-6DAB-4C0E-A43E-BC75AE8A05E2}" type="slidenum">
              <a:rPr lang="en-US" altLang="en-US">
                <a:latin typeface="Calibri" panose="020F0502020204030204" pitchFamily="34" charset="0"/>
              </a:rPr>
              <a:pPr>
                <a:spcBef>
                  <a:spcPct val="0"/>
                </a:spcBef>
                <a:buClrTx/>
                <a:buFontTx/>
                <a:buNone/>
              </a:pPr>
              <a:t>1</a:t>
            </a:fld>
            <a:endParaRPr lang="en-US" altLang="en-US">
              <a:latin typeface="Calibri" panose="020F0502020204030204" pitchFamily="34" charset="0"/>
            </a:endParaRPr>
          </a:p>
        </p:txBody>
      </p:sp>
      <p:sp>
        <p:nvSpPr>
          <p:cNvPr id="5123"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203A15DD-47C6-4669-A7AC-3D786BC6CF29}"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1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12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ea typeface="SimSun" panose="02010600030101010101" pitchFamily="2" charset="-122"/>
              </a:rPr>
              <a:t>#1 changed the title</a:t>
            </a:r>
          </a:p>
          <a:p>
            <a:r>
              <a:rPr lang="en-US" sz="1200" kern="1200" smtClean="0">
                <a:solidFill>
                  <a:srgbClr val="000000"/>
                </a:solidFill>
                <a:effectLst/>
                <a:latin typeface="Calibri" panose="020F0502020204030204" pitchFamily="34" charset="0"/>
                <a:ea typeface="+mn-ea"/>
                <a:cs typeface="+mn-cs"/>
              </a:rPr>
              <a:t>#5, #6, #7, #8, #9 #11, #12, #13, #14 Release 1- deleted (hidden slides)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dirty="0" smtClean="0">
              <a:ea typeface="SimSun" panose="02010600030101010101" pitchFamily="2" charset="-122"/>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dirty="0" smtClean="0">
              <a:ea typeface="SimSun" panose="02010600030101010101" pitchFamily="2" charset="-122"/>
            </a:endParaRPr>
          </a:p>
        </p:txBody>
      </p:sp>
    </p:spTree>
    <p:extLst>
      <p:ext uri="{BB962C8B-B14F-4D97-AF65-F5344CB8AC3E}">
        <p14:creationId xmlns:p14="http://schemas.microsoft.com/office/powerpoint/2010/main" val="1068184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TaxWise has a Client Letter template</a:t>
            </a:r>
          </a:p>
        </p:txBody>
      </p:sp>
      <p:sp>
        <p:nvSpPr>
          <p:cNvPr id="47108"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A0E924B-AF20-4ABD-AA6E-41871C127CE3}" type="slidenum">
              <a:rPr lang="en-US" altLang="en-US">
                <a:latin typeface="Calibri" panose="020F0502020204030204" pitchFamily="34" charset="0"/>
              </a:rPr>
              <a:pPr>
                <a:spcBef>
                  <a:spcPct val="0"/>
                </a:spcBef>
                <a:buClrTx/>
                <a:buFontTx/>
                <a:buNone/>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7953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55C9D9E7-E427-4088-B4B9-7F7D539636E0}" type="slidenum">
              <a:rPr lang="en-US" altLang="en-US">
                <a:latin typeface="Calibri" panose="020F0502020204030204" pitchFamily="34" charset="0"/>
              </a:rPr>
              <a:pPr>
                <a:spcBef>
                  <a:spcPct val="0"/>
                </a:spcBef>
                <a:buClrTx/>
                <a:buFontTx/>
                <a:buNone/>
              </a:pPr>
              <a:t>13</a:t>
            </a:fld>
            <a:endParaRPr lang="en-US" altLang="en-US">
              <a:latin typeface="Calibri" panose="020F0502020204030204" pitchFamily="34" charset="0"/>
            </a:endParaRPr>
          </a:p>
        </p:txBody>
      </p:sp>
      <p:sp>
        <p:nvSpPr>
          <p:cNvPr id="49155"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4F00969E-C91D-40A1-BC26-5E364142CF54}"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13</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4915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915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71450" indent="-171450">
              <a:buFont typeface="Arial" panose="020B0604020202020204" pitchFamily="34" charset="0"/>
              <a:buChar char="•"/>
            </a:pPr>
            <a:r>
              <a:rPr lang="en-US" altLang="en-US" dirty="0" smtClean="0"/>
              <a:t>Assemble the packet: </a:t>
            </a:r>
          </a:p>
          <a:p>
            <a:pPr lvl="1"/>
            <a:r>
              <a:rPr lang="en-US" altLang="en-US" dirty="0" smtClean="0">
                <a:latin typeface="Calibri" panose="020F0502020204030204" pitchFamily="34" charset="0"/>
              </a:rPr>
              <a:t>– Start with Form 1040 on top </a:t>
            </a:r>
          </a:p>
          <a:p>
            <a:pPr lvl="1"/>
            <a:r>
              <a:rPr lang="en-US" altLang="en-US" dirty="0" smtClean="0">
                <a:latin typeface="Calibri" panose="020F0502020204030204" pitchFamily="34" charset="0"/>
              </a:rPr>
              <a:t>– Place each form, schedule, and attachment in the proper sequence, based on the sequence number shown in the upper right corner of the form </a:t>
            </a:r>
          </a:p>
          <a:p>
            <a:pPr marL="171450" indent="-171450">
              <a:buFont typeface="Arial" panose="020B0604020202020204" pitchFamily="34" charset="0"/>
              <a:buChar char="•"/>
            </a:pPr>
            <a:r>
              <a:rPr lang="en-US" altLang="en-US" dirty="0" smtClean="0"/>
              <a:t>Show the taxpayers the printed copy of the tax return, verifying once more the name, SSN, ITIN, address, filing status, dependents, income, expenses, deductions, credits, payments, and finally, tax refund or balance due.</a:t>
            </a:r>
            <a:endParaRPr lang="en-US" altLang="en-US" dirty="0" smtClean="0">
              <a:ea typeface="SimSun" panose="02010600030101010101" pitchFamily="2" charset="-122"/>
            </a:endParaRPr>
          </a:p>
        </p:txBody>
      </p:sp>
    </p:spTree>
    <p:extLst>
      <p:ext uri="{BB962C8B-B14F-4D97-AF65-F5344CB8AC3E}">
        <p14:creationId xmlns:p14="http://schemas.microsoft.com/office/powerpoint/2010/main" val="153343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 sure to review the declaration with taxpayer(s) and remind them once again that this is their return and they are responsible for it.</a:t>
            </a:r>
          </a:p>
        </p:txBody>
      </p:sp>
      <p:sp>
        <p:nvSpPr>
          <p:cNvPr id="5120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F1C3AFE-93F5-473D-B4BB-600529F073D0}" type="slidenum">
              <a:rPr lang="en-US" altLang="en-US">
                <a:latin typeface="Calibri" panose="020F0502020204030204" pitchFamily="34" charset="0"/>
              </a:rPr>
              <a:pPr>
                <a:spcBef>
                  <a:spcPct val="0"/>
                </a:spcBef>
                <a:buClrTx/>
                <a:buFontTx/>
                <a:buNone/>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2432758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A7701F6-7150-4AEC-9A26-4267B81E2264}" type="slidenum">
              <a:rPr lang="en-US" altLang="en-US">
                <a:latin typeface="Calibri" panose="020F0502020204030204" pitchFamily="34" charset="0"/>
              </a:rPr>
              <a:pPr>
                <a:spcBef>
                  <a:spcPct val="0"/>
                </a:spcBef>
                <a:buClrTx/>
                <a:buFontTx/>
                <a:buNone/>
              </a:pPr>
              <a:t>16</a:t>
            </a:fld>
            <a:endParaRPr lang="en-US" altLang="en-US">
              <a:latin typeface="Calibri" panose="020F0502020204030204" pitchFamily="34" charset="0"/>
            </a:endParaRPr>
          </a:p>
        </p:txBody>
      </p:sp>
      <p:sp>
        <p:nvSpPr>
          <p:cNvPr id="54275"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83A8C6A2-9A4B-4E6A-88BB-5BADC33665C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16</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427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4277"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mtClean="0">
              <a:ea typeface="SimSun" panose="02010600030101010101" pitchFamily="2" charset="-122"/>
            </a:endParaRPr>
          </a:p>
        </p:txBody>
      </p:sp>
    </p:spTree>
    <p:extLst>
      <p:ext uri="{BB962C8B-B14F-4D97-AF65-F5344CB8AC3E}">
        <p14:creationId xmlns:p14="http://schemas.microsoft.com/office/powerpoint/2010/main" val="4277876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A7A7A4D1-D525-4DE3-8F3B-61759AB516BE}" type="slidenum">
              <a:rPr lang="en-US" altLang="en-US">
                <a:latin typeface="Calibri" panose="020F0502020204030204" pitchFamily="34" charset="0"/>
              </a:rPr>
              <a:pPr>
                <a:spcBef>
                  <a:spcPct val="0"/>
                </a:spcBef>
                <a:buClrTx/>
                <a:buFontTx/>
                <a:buNone/>
              </a:pPr>
              <a:t>17</a:t>
            </a:fld>
            <a:endParaRPr lang="en-US" altLang="en-US">
              <a:latin typeface="Calibri" panose="020F0502020204030204" pitchFamily="34" charset="0"/>
            </a:endParaRPr>
          </a:p>
        </p:txBody>
      </p:sp>
      <p:sp>
        <p:nvSpPr>
          <p:cNvPr id="56323"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9E9C205B-905C-4EF6-8A88-336D7FB80126}"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17</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mtClean="0">
              <a:ea typeface="SimSun" panose="02010600030101010101" pitchFamily="2" charset="-122"/>
            </a:endParaRPr>
          </a:p>
        </p:txBody>
      </p:sp>
    </p:spTree>
    <p:extLst>
      <p:ext uri="{BB962C8B-B14F-4D97-AF65-F5344CB8AC3E}">
        <p14:creationId xmlns:p14="http://schemas.microsoft.com/office/powerpoint/2010/main" val="3933045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2A856E7-D5D5-428A-A1A8-F82B3CAA5D84}" type="slidenum">
              <a:rPr lang="en-US" altLang="en-US">
                <a:latin typeface="Calibri" panose="020F0502020204030204" pitchFamily="34" charset="0"/>
              </a:rPr>
              <a:pPr>
                <a:spcBef>
                  <a:spcPct val="0"/>
                </a:spcBef>
                <a:buClrTx/>
                <a:buFontTx/>
                <a:buNone/>
              </a:pPr>
              <a:t>18</a:t>
            </a:fld>
            <a:endParaRPr lang="en-US" altLang="en-US">
              <a:latin typeface="Calibri" panose="020F0502020204030204" pitchFamily="34" charset="0"/>
            </a:endParaRPr>
          </a:p>
        </p:txBody>
      </p:sp>
      <p:sp>
        <p:nvSpPr>
          <p:cNvPr id="58371"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DF7AABFE-0DB1-4C1F-8CED-9AA9E9C53802}" type="slidenum">
              <a:rPr lang="en-US" altLang="en-US">
                <a:solidFill>
                  <a:srgbClr val="FFFFFF"/>
                </a:solidFill>
                <a:latin typeface="Calibri" panose="020F0502020204030204" pitchFamily="34" charset="0"/>
                <a:cs typeface="Calibri" panose="020F0502020204030204" pitchFamily="34" charset="0"/>
              </a:rPr>
              <a:pPr algn="r" eaLnBrk="1" hangingPunct="1">
                <a:spcBef>
                  <a:spcPct val="0"/>
                </a:spcBef>
                <a:buClrTx/>
                <a:buFontTx/>
                <a:buNone/>
              </a:pPr>
              <a:t>18</a:t>
            </a:fld>
            <a:endParaRPr lang="en-US" altLang="en-US" dirty="0">
              <a:solidFill>
                <a:srgbClr val="FFFFFF"/>
              </a:solidFill>
              <a:latin typeface="Calibri" panose="020F0502020204030204" pitchFamily="34" charset="0"/>
              <a:cs typeface="Calibri" panose="020F0502020204030204" pitchFamily="34" charset="0"/>
            </a:endParaRPr>
          </a:p>
        </p:txBody>
      </p:sp>
      <p:sp>
        <p:nvSpPr>
          <p:cNvPr id="583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8373"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mtClean="0">
              <a:ea typeface="SimSun" panose="02010600030101010101" pitchFamily="2" charset="-122"/>
            </a:endParaRPr>
          </a:p>
        </p:txBody>
      </p:sp>
    </p:spTree>
    <p:extLst>
      <p:ext uri="{BB962C8B-B14F-4D97-AF65-F5344CB8AC3E}">
        <p14:creationId xmlns:p14="http://schemas.microsoft.com/office/powerpoint/2010/main" val="292573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See Pub 17 page 16 for a description of required taxpayer recordkeeping.</a:t>
            </a:r>
          </a:p>
        </p:txBody>
      </p:sp>
      <p:sp>
        <p:nvSpPr>
          <p:cNvPr id="8196"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BCD1C780-E0AB-4BFD-AD9E-2BB4E04AEF59}" type="slidenum">
              <a:rPr lang="en-US" altLang="en-US">
                <a:latin typeface="Calibri" panose="020F0502020204030204" pitchFamily="34" charset="0"/>
              </a:rPr>
              <a:pPr>
                <a:spcBef>
                  <a:spcPct val="0"/>
                </a:spcBef>
                <a:buClrTx/>
                <a:buFontTx/>
                <a:buNone/>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2363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Note – adding any one of these forms adds Form 8453 to Forms Tree</a:t>
            </a:r>
          </a:p>
        </p:txBody>
      </p:sp>
      <p:sp>
        <p:nvSpPr>
          <p:cNvPr id="1434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CADAC516-F9CE-41CC-B4A9-0F0B0809ABAF}" type="slidenum">
              <a:rPr lang="en-US" altLang="en-US">
                <a:latin typeface="Calibri" panose="020F0502020204030204" pitchFamily="34" charset="0"/>
              </a:rPr>
              <a:pPr>
                <a:spcBef>
                  <a:spcPct val="0"/>
                </a:spcBef>
                <a:buClrTx/>
                <a:buFontTx/>
                <a:buNone/>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2929613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Calibri" panose="020F0502020204030204" pitchFamily="34" charset="0"/>
                <a:cs typeface="Calibri" panose="020F0502020204030204" pitchFamily="34" charset="0"/>
              </a:rPr>
              <a:t>Follow Pub 4012 page K-9</a:t>
            </a:r>
          </a:p>
        </p:txBody>
      </p:sp>
      <p:sp>
        <p:nvSpPr>
          <p:cNvPr id="24580" name="Slide Number Placeholder 3"/>
          <p:cNvSpPr txBox="1">
            <a:spLocks noGrp="1"/>
          </p:cNvSpPr>
          <p:nvPr/>
        </p:nvSpPr>
        <p:spPr bwMode="auto">
          <a:xfrm>
            <a:off x="3884613" y="8774113"/>
            <a:ext cx="297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eaLnBrk="1" hangingPunct="1">
              <a:buClr>
                <a:srgbClr val="000000"/>
              </a:buClr>
              <a:buSzPct val="100000"/>
              <a:buFont typeface="Times New Roman" panose="02020603050405020304" pitchFamily="18" charset="0"/>
              <a:buNone/>
            </a:pPr>
            <a:fld id="{96B31F17-DD27-40CB-ADAC-548C56368A23}" type="slidenum">
              <a:rPr lang="en-US" altLang="en-US" sz="1200">
                <a:latin typeface="Calibri" panose="020F0502020204030204" pitchFamily="34" charset="0"/>
                <a:cs typeface="Calibri" panose="020F0502020204030204" pitchFamily="34" charset="0"/>
              </a:rPr>
              <a:pPr algn="r" eaLnBrk="1" hangingPunct="1">
                <a:buClr>
                  <a:srgbClr val="000000"/>
                </a:buClr>
                <a:buSzPct val="100000"/>
                <a:buFont typeface="Times New Roman" panose="02020603050405020304" pitchFamily="18" charset="0"/>
                <a:buNone/>
              </a:pPr>
              <a:t>5</a:t>
            </a:fld>
            <a:endParaRPr lang="en-US" alt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6340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F79A00A8-C444-43FF-9BC0-720F81A77BB0}" type="slidenum">
              <a:rPr lang="en-US" altLang="en-US">
                <a:latin typeface="Calibri" panose="020F0502020204030204" pitchFamily="34" charset="0"/>
              </a:rPr>
              <a:pPr>
                <a:spcBef>
                  <a:spcPct val="0"/>
                </a:spcBef>
                <a:buClrTx/>
                <a:buFontTx/>
                <a:buNone/>
              </a:pPr>
              <a:t>6</a:t>
            </a:fld>
            <a:endParaRPr lang="en-US" altLang="en-US">
              <a:latin typeface="Calibri" panose="020F0502020204030204" pitchFamily="34" charset="0"/>
            </a:endParaRPr>
          </a:p>
        </p:txBody>
      </p:sp>
      <p:sp>
        <p:nvSpPr>
          <p:cNvPr id="3584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2228" name="Rectangle 2"/>
          <p:cNvSpPr>
            <a:spLocks noGrp="1" noChangeArrowheads="1"/>
          </p:cNvSpPr>
          <p:nvPr>
            <p:ph type="body" idx="1"/>
          </p:nvPr>
        </p:nvSpPr>
        <p:spPr>
          <a:xfrm>
            <a:off x="685800" y="4343400"/>
            <a:ext cx="5486400" cy="4114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r>
              <a:rPr lang="en-US" altLang="en-US" dirty="0" smtClean="0"/>
              <a:t>Restated from Lesson 35 Refund-Amount Due  (slide 26):</a:t>
            </a:r>
          </a:p>
          <a:p>
            <a:pPr lvl="1" eaLnBrk="1" fontAlgn="auto" hangingPunct="1">
              <a:spcAft>
                <a:spcPts val="0"/>
              </a:spcAft>
              <a:buClr>
                <a:schemeClr val="accent3">
                  <a:lumMod val="75000"/>
                </a:schemeClr>
              </a:buClr>
              <a:defRPr/>
            </a:pPr>
            <a:r>
              <a:rPr lang="en-US" altLang="en-US" dirty="0" smtClean="0">
                <a:latin typeface="Calibri" panose="020F0502020204030204" pitchFamily="34" charset="0"/>
              </a:rPr>
              <a:t>If taxpayer expects to under or over withheld for TY2017, might want to consider:</a:t>
            </a:r>
          </a:p>
          <a:p>
            <a:pPr lvl="2" eaLnBrk="1" fontAlgn="auto" hangingPunct="1">
              <a:spcAft>
                <a:spcPts val="0"/>
              </a:spcAft>
              <a:buClr>
                <a:schemeClr val="bg2">
                  <a:lumMod val="25000"/>
                </a:schemeClr>
              </a:buClr>
              <a:buFont typeface="Arial" panose="020B0604020202020204" pitchFamily="34" charset="0"/>
              <a:buChar char="•"/>
              <a:defRPr/>
            </a:pPr>
            <a:r>
              <a:rPr lang="en-US" altLang="en-US" dirty="0" smtClean="0">
                <a:latin typeface="Calibri" panose="020F0502020204030204" pitchFamily="34" charset="0"/>
              </a:rPr>
              <a:t>Revise withholding – Forms W-4</a:t>
            </a:r>
          </a:p>
          <a:p>
            <a:pPr lvl="2" eaLnBrk="1" fontAlgn="auto" hangingPunct="1">
              <a:spcAft>
                <a:spcPts val="0"/>
              </a:spcAft>
              <a:buClr>
                <a:schemeClr val="bg2">
                  <a:lumMod val="25000"/>
                </a:schemeClr>
              </a:buClr>
              <a:buFont typeface="Arial" panose="020B0604020202020204" pitchFamily="34" charset="0"/>
              <a:buChar char="•"/>
              <a:defRPr/>
            </a:pPr>
            <a:r>
              <a:rPr lang="en-US" altLang="en-US" dirty="0" smtClean="0">
                <a:latin typeface="Calibri" panose="020F0502020204030204" pitchFamily="34" charset="0"/>
              </a:rPr>
              <a:t>Estimated taxes  (see: www.irs.gov/Payments)</a:t>
            </a:r>
          </a:p>
        </p:txBody>
      </p:sp>
    </p:spTree>
    <p:extLst>
      <p:ext uri="{BB962C8B-B14F-4D97-AF65-F5344CB8AC3E}">
        <p14:creationId xmlns:p14="http://schemas.microsoft.com/office/powerpoint/2010/main" val="346809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6649907-5293-4218-92C6-1D2210CF0556}" type="slidenum">
              <a:rPr lang="en-US" altLang="en-US">
                <a:latin typeface="Calibri" panose="020F0502020204030204" pitchFamily="34" charset="0"/>
              </a:rPr>
              <a:pPr>
                <a:spcBef>
                  <a:spcPct val="0"/>
                </a:spcBef>
                <a:buClrTx/>
                <a:buFontTx/>
                <a:buNone/>
              </a:pPr>
              <a:t>7</a:t>
            </a:fld>
            <a:endParaRPr lang="en-US" altLang="en-US">
              <a:latin typeface="Calibri" panose="020F0502020204030204" pitchFamily="34" charset="0"/>
            </a:endParaRPr>
          </a:p>
        </p:txBody>
      </p:sp>
      <p:sp>
        <p:nvSpPr>
          <p:cNvPr id="3789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7892" name="Rectangle 2"/>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smtClean="0"/>
              <a:t>If taxpayer reported payment of Estimated Taxes in 2016, they may need to setup payments for 2017.  </a:t>
            </a:r>
          </a:p>
        </p:txBody>
      </p:sp>
    </p:spTree>
    <p:extLst>
      <p:ext uri="{BB962C8B-B14F-4D97-AF65-F5344CB8AC3E}">
        <p14:creationId xmlns:p14="http://schemas.microsoft.com/office/powerpoint/2010/main" val="240451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Fill out if expect significant change in income</a:t>
            </a:r>
          </a:p>
        </p:txBody>
      </p:sp>
      <p:sp>
        <p:nvSpPr>
          <p:cNvPr id="40964"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8000DEA6-29B7-4139-91A9-9B23C0812533}" type="slidenum">
              <a:rPr lang="en-US" altLang="en-US">
                <a:latin typeface="Calibri" panose="020F0502020204030204" pitchFamily="34" charset="0"/>
              </a:rPr>
              <a:pPr>
                <a:spcBef>
                  <a:spcPct val="0"/>
                </a:spcBef>
                <a:buClrTx/>
                <a:buFontTx/>
                <a:buNone/>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415532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3194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Follow site procedures for setting the Return Stage and printing the return.</a:t>
            </a:r>
          </a:p>
        </p:txBody>
      </p:sp>
      <p:sp>
        <p:nvSpPr>
          <p:cNvPr id="4506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Cambria" panose="020405030504060302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60CFF658-C5F0-47FB-B77B-BBC13BD8AE42}" type="slidenum">
              <a:rPr lang="en-US" altLang="en-US">
                <a:latin typeface="Calibri" panose="020F0502020204030204" pitchFamily="34" charset="0"/>
              </a:rPr>
              <a:pPr>
                <a:spcBef>
                  <a:spcPct val="0"/>
                </a:spcBef>
                <a:buClrTx/>
                <a:buFontTx/>
                <a:buNone/>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2215706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a:scene3d>
            <a:camera prst="orthographicFront"/>
            <a:lightRig rig="threePt" dir="t"/>
          </a:scene3d>
          <a:sp3d>
            <a:bevelT w="165100" prst="coolSlant"/>
          </a:sp3d>
        </p:spPr>
        <p:txBody>
          <a:bodyP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3868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016809B8-74EB-42F0-BD51-B7DC1F217B2D}"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803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2" name="Slide Number Placeholder 11"/>
          <p:cNvSpPr>
            <a:spLocks noGrp="1"/>
          </p:cNvSpPr>
          <p:nvPr>
            <p:ph type="sldNum" sz="quarter" idx="11"/>
          </p:nvPr>
        </p:nvSpPr>
        <p:spPr/>
        <p:txBody>
          <a:bodyPr/>
          <a:lstStyle/>
          <a:p>
            <a:pPr>
              <a:defRPr/>
            </a:pPr>
            <a:fld id="{9F7D7B30-9FFF-435D-8BDB-FD98B5EFF900}" type="slidenum">
              <a:rPr lang="en-US" altLang="en-US" smtClean="0"/>
              <a:pPr>
                <a:defRPr/>
              </a:pPr>
              <a:t>‹#›</a:t>
            </a:fld>
            <a:endParaRPr lang="en-US" altLang="en-US"/>
          </a:p>
        </p:txBody>
      </p:sp>
    </p:spTree>
    <p:extLst>
      <p:ext uri="{BB962C8B-B14F-4D97-AF65-F5344CB8AC3E}">
        <p14:creationId xmlns:p14="http://schemas.microsoft.com/office/powerpoint/2010/main" val="3957453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1" name="Slide Number Placeholder 10"/>
          <p:cNvSpPr>
            <a:spLocks noGrp="1"/>
          </p:cNvSpPr>
          <p:nvPr>
            <p:ph type="sldNum" sz="quarter" idx="11"/>
          </p:nvPr>
        </p:nvSpPr>
        <p:spPr/>
        <p:txBody>
          <a:bodyPr/>
          <a:lstStyle/>
          <a:p>
            <a:pPr>
              <a:defRPr/>
            </a:pPr>
            <a:fld id="{2B9F9A80-C4D8-4836-9F1B-990B6A1E693E}"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86436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BB3B33B2-C6F4-4DF7-89F4-ADE2401B37B0}"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3276264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E041475F-99AF-4988-85E7-A5068E580BE2}"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602384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091937DD-70DB-4F1C-BE9A-A029467A9700}" type="slidenum">
              <a:rPr lang="en-US" altLang="en-US" smtClean="0"/>
              <a:pPr>
                <a:defRPr/>
              </a:pPr>
              <a:t>‹#›</a:t>
            </a:fld>
            <a:endParaRPr lang="en-US" altLang="en-US"/>
          </a:p>
        </p:txBody>
      </p:sp>
    </p:spTree>
    <p:extLst>
      <p:ext uri="{BB962C8B-B14F-4D97-AF65-F5344CB8AC3E}">
        <p14:creationId xmlns:p14="http://schemas.microsoft.com/office/powerpoint/2010/main" val="3748659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5"/>
          <p:cNvSpPr>
            <a:spLocks noGrp="1"/>
          </p:cNvSpPr>
          <p:nvPr>
            <p:ph type="sldNum" sz="quarter" idx="11"/>
          </p:nvPr>
        </p:nvSpPr>
        <p:spPr/>
        <p:txBody>
          <a:bodyPr/>
          <a:lstStyle/>
          <a:p>
            <a:pPr>
              <a:defRPr/>
            </a:pPr>
            <a:fld id="{5E421D75-3A00-4B9F-BE5E-9DA886999498}" type="slidenum">
              <a:rPr lang="en-US" altLang="en-US" smtClean="0"/>
              <a:pPr>
                <a:defRPr/>
              </a:pPr>
              <a:t>‹#›</a:t>
            </a:fld>
            <a:endParaRPr lang="en-US" altLang="en-US"/>
          </a:p>
        </p:txBody>
      </p:sp>
    </p:spTree>
    <p:extLst>
      <p:ext uri="{BB962C8B-B14F-4D97-AF65-F5344CB8AC3E}">
        <p14:creationId xmlns:p14="http://schemas.microsoft.com/office/powerpoint/2010/main" val="198470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6"/>
          <p:cNvSpPr>
            <a:spLocks noGrp="1"/>
          </p:cNvSpPr>
          <p:nvPr>
            <p:ph type="ftr" sz="quarter" idx="13"/>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4"/>
          </p:nvPr>
        </p:nvSpPr>
        <p:spPr/>
        <p:txBody>
          <a:bodyPr/>
          <a:lstStyle>
            <a:lvl1pPr>
              <a:defRPr/>
            </a:lvl1pPr>
          </a:lstStyle>
          <a:p>
            <a:pPr>
              <a:defRPr/>
            </a:pPr>
            <a:fld id="{016809B8-74EB-42F0-BD51-B7DC1F217B2D}" type="slidenum">
              <a:rPr lang="en-US" altLang="en-US"/>
              <a:pPr>
                <a:defRPr/>
              </a:pPr>
              <a:t>‹#›</a:t>
            </a:fld>
            <a:endParaRPr lang="en-US" altLang="en-US"/>
          </a:p>
        </p:txBody>
      </p:sp>
    </p:spTree>
    <p:extLst>
      <p:ext uri="{BB962C8B-B14F-4D97-AF65-F5344CB8AC3E}">
        <p14:creationId xmlns:p14="http://schemas.microsoft.com/office/powerpoint/2010/main" val="341072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133600"/>
            <a:ext cx="386715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2133600"/>
            <a:ext cx="386715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1"/>
          </p:nvPr>
        </p:nvSpPr>
        <p:spPr/>
        <p:txBody>
          <a:bodyPr/>
          <a:lstStyle>
            <a:lvl1pPr>
              <a:defRPr/>
            </a:lvl1pPr>
          </a:lstStyle>
          <a:p>
            <a:pPr>
              <a:defRPr/>
            </a:pPr>
            <a:fld id="{9F7D7B30-9FFF-435D-8BDB-FD98B5EFF900}" type="slidenum">
              <a:rPr lang="en-US" altLang="en-US"/>
              <a:pPr>
                <a:defRPr/>
              </a:pPr>
              <a:t>‹#›</a:t>
            </a:fld>
            <a:endParaRPr lang="en-US" altLang="en-US"/>
          </a:p>
        </p:txBody>
      </p:sp>
    </p:spTree>
    <p:extLst>
      <p:ext uri="{BB962C8B-B14F-4D97-AF65-F5344CB8AC3E}">
        <p14:creationId xmlns:p14="http://schemas.microsoft.com/office/powerpoint/2010/main" val="253423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8" y="2147888"/>
            <a:ext cx="3868737"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0238" y="2971799"/>
            <a:ext cx="3868737"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29150" y="2147888"/>
            <a:ext cx="3887788"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971800"/>
            <a:ext cx="3887788"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8" name="Slide Number Placeholder 9"/>
          <p:cNvSpPr>
            <a:spLocks noGrp="1"/>
          </p:cNvSpPr>
          <p:nvPr>
            <p:ph type="sldNum" sz="quarter" idx="11"/>
          </p:nvPr>
        </p:nvSpPr>
        <p:spPr/>
        <p:txBody>
          <a:bodyPr/>
          <a:lstStyle>
            <a:lvl1pPr>
              <a:defRPr/>
            </a:lvl1pPr>
          </a:lstStyle>
          <a:p>
            <a:pPr>
              <a:defRPr/>
            </a:pPr>
            <a:fld id="{2B9F9A80-C4D8-4836-9F1B-990B6A1E693E}" type="slidenum">
              <a:rPr lang="en-US" altLang="en-US"/>
              <a:pPr>
                <a:defRPr/>
              </a:pPr>
              <a:t>‹#›</a:t>
            </a:fld>
            <a:endParaRPr lang="en-US" altLang="en-US"/>
          </a:p>
        </p:txBody>
      </p:sp>
    </p:spTree>
    <p:extLst>
      <p:ext uri="{BB962C8B-B14F-4D97-AF65-F5344CB8AC3E}">
        <p14:creationId xmlns:p14="http://schemas.microsoft.com/office/powerpoint/2010/main" val="180501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609600" y="4114800"/>
            <a:ext cx="78867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Picture Placeholder 3"/>
          <p:cNvSpPr>
            <a:spLocks noGrp="1"/>
          </p:cNvSpPr>
          <p:nvPr>
            <p:ph type="pic" sz="quarter" idx="15"/>
          </p:nvPr>
        </p:nvSpPr>
        <p:spPr>
          <a:xfrm>
            <a:off x="609600" y="2141538"/>
            <a:ext cx="78867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dirty="0" smtClean="0"/>
              <a:t>NTTC Training – TY2016</a:t>
            </a:r>
            <a:endParaRPr lang="en-US" dirty="0"/>
          </a:p>
        </p:txBody>
      </p:sp>
      <p:sp>
        <p:nvSpPr>
          <p:cNvPr id="7" name="Slide Number Placeholder 9"/>
          <p:cNvSpPr>
            <a:spLocks noGrp="1"/>
          </p:cNvSpPr>
          <p:nvPr>
            <p:ph type="sldNum" sz="quarter" idx="17"/>
          </p:nvPr>
        </p:nvSpPr>
        <p:spPr/>
        <p:txBody>
          <a:bodyPr/>
          <a:lstStyle>
            <a:lvl1pPr>
              <a:defRPr/>
            </a:lvl1pPr>
          </a:lstStyle>
          <a:p>
            <a:pPr>
              <a:defRPr/>
            </a:pPr>
            <a:fld id="{BB3B33B2-C6F4-4DF7-89F4-ADE2401B37B0}" type="slidenum">
              <a:rPr lang="en-US" altLang="en-US"/>
              <a:pPr>
                <a:defRPr/>
              </a:pPr>
              <a:t>‹#›</a:t>
            </a:fld>
            <a:endParaRPr lang="en-US" altLang="en-US"/>
          </a:p>
        </p:txBody>
      </p:sp>
    </p:spTree>
    <p:extLst>
      <p:ext uri="{BB962C8B-B14F-4D97-AF65-F5344CB8AC3E}">
        <p14:creationId xmlns:p14="http://schemas.microsoft.com/office/powerpoint/2010/main" val="190588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609600" y="4124158"/>
            <a:ext cx="7886700" cy="1879600"/>
          </a:xfrm>
        </p:spPr>
        <p:txBody>
          <a:bodyPr rtlCol="0">
            <a:normAutofit/>
          </a:bodyPr>
          <a:lstStyle>
            <a:lvl1pPr marL="0" indent="0">
              <a:buNone/>
              <a:defRPr/>
            </a:lvl1pPr>
          </a:lstStyle>
          <a:p>
            <a:pPr lvl="0"/>
            <a:r>
              <a:rPr lang="en-US" noProof="0" dirty="0" smtClean="0"/>
              <a:t>Click icon to add picture</a:t>
            </a:r>
            <a:endParaRPr lang="en-US" noProof="0" dirty="0"/>
          </a:p>
        </p:txBody>
      </p:sp>
      <p:sp>
        <p:nvSpPr>
          <p:cNvPr id="14" name="Text Placeholder 5"/>
          <p:cNvSpPr>
            <a:spLocks noGrp="1"/>
          </p:cNvSpPr>
          <p:nvPr>
            <p:ph type="body" sz="quarter" idx="16"/>
          </p:nvPr>
        </p:nvSpPr>
        <p:spPr>
          <a:xfrm>
            <a:off x="609600" y="2141661"/>
            <a:ext cx="78867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dirty="0" smtClean="0"/>
              <a:t>NTTC Training – TY2016</a:t>
            </a:r>
            <a:endParaRPr lang="en-US" dirty="0"/>
          </a:p>
        </p:txBody>
      </p:sp>
      <p:sp>
        <p:nvSpPr>
          <p:cNvPr id="6" name="Slide Number Placeholder 9"/>
          <p:cNvSpPr>
            <a:spLocks noGrp="1"/>
          </p:cNvSpPr>
          <p:nvPr>
            <p:ph type="sldNum" sz="quarter" idx="18"/>
          </p:nvPr>
        </p:nvSpPr>
        <p:spPr/>
        <p:txBody>
          <a:bodyPr/>
          <a:lstStyle>
            <a:lvl1pPr>
              <a:defRPr/>
            </a:lvl1pPr>
          </a:lstStyle>
          <a:p>
            <a:pPr>
              <a:defRPr/>
            </a:pPr>
            <a:fld id="{E041475F-99AF-4988-85E7-A5068E580BE2}" type="slidenum">
              <a:rPr lang="en-US" altLang="en-US"/>
              <a:pPr>
                <a:defRPr/>
              </a:pPr>
              <a:t>‹#›</a:t>
            </a:fld>
            <a:endParaRPr lang="en-US" altLang="en-US"/>
          </a:p>
        </p:txBody>
      </p:sp>
    </p:spTree>
    <p:extLst>
      <p:ext uri="{BB962C8B-B14F-4D97-AF65-F5344CB8AC3E}">
        <p14:creationId xmlns:p14="http://schemas.microsoft.com/office/powerpoint/2010/main" val="246958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9"/>
          <p:cNvSpPr>
            <a:spLocks noGrp="1"/>
          </p:cNvSpPr>
          <p:nvPr>
            <p:ph type="sldNum" sz="quarter" idx="11"/>
          </p:nvPr>
        </p:nvSpPr>
        <p:spPr/>
        <p:txBody>
          <a:bodyPr/>
          <a:lstStyle>
            <a:lvl1pPr>
              <a:defRPr/>
            </a:lvl1pPr>
          </a:lstStyle>
          <a:p>
            <a:pPr>
              <a:defRPr/>
            </a:pPr>
            <a:fld id="{091937DD-70DB-4F1C-BE9A-A029467A9700}" type="slidenum">
              <a:rPr lang="en-US" altLang="en-US"/>
              <a:pPr>
                <a:defRPr/>
              </a:pPr>
              <a:t>‹#›</a:t>
            </a:fld>
            <a:endParaRPr lang="en-US" altLang="en-US"/>
          </a:p>
        </p:txBody>
      </p:sp>
    </p:spTree>
    <p:extLst>
      <p:ext uri="{BB962C8B-B14F-4D97-AF65-F5344CB8AC3E}">
        <p14:creationId xmlns:p14="http://schemas.microsoft.com/office/powerpoint/2010/main" val="347544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3" name="Slide Number Placeholder 9"/>
          <p:cNvSpPr>
            <a:spLocks noGrp="1"/>
          </p:cNvSpPr>
          <p:nvPr>
            <p:ph type="sldNum" sz="quarter" idx="11"/>
          </p:nvPr>
        </p:nvSpPr>
        <p:spPr/>
        <p:txBody>
          <a:bodyPr/>
          <a:lstStyle>
            <a:lvl1pPr>
              <a:defRPr/>
            </a:lvl1pPr>
          </a:lstStyle>
          <a:p>
            <a:pPr>
              <a:defRPr/>
            </a:pPr>
            <a:fld id="{5E421D75-3A00-4B9F-BE5E-9DA886999498}" type="slidenum">
              <a:rPr lang="en-US" altLang="en-US"/>
              <a:pPr>
                <a:defRPr/>
              </a:pPr>
              <a:t>‹#›</a:t>
            </a:fld>
            <a:endParaRPr lang="en-US" altLang="en-US"/>
          </a:p>
        </p:txBody>
      </p:sp>
    </p:spTree>
    <p:extLst>
      <p:ext uri="{BB962C8B-B14F-4D97-AF65-F5344CB8AC3E}">
        <p14:creationId xmlns:p14="http://schemas.microsoft.com/office/powerpoint/2010/main" val="232849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150026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a:scene3d>
            <a:camera prst="orthographicFront"/>
            <a:lightRig rig="threePt" dir="t"/>
          </a:scene3d>
          <a:sp3d>
            <a:bevelT/>
          </a:sp3d>
        </p:spPr>
        <p:txBody>
          <a:bodyPr vert="horz" lIns="91440" tIns="45720" rIns="91440" bIns="4572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628650" y="2133600"/>
            <a:ext cx="78867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anose="020F0502020204030204" pitchFamily="34" charset="0"/>
                <a:cs typeface="Calibri" panose="020F0502020204030204" pitchFamily="34" charset="0"/>
              </a:defRPr>
            </a:lvl1pPr>
          </a:lstStyle>
          <a:p>
            <a:pPr>
              <a:defRPr/>
            </a:pPr>
            <a:fld id="{473D3796-8DAA-4DAA-A510-8613C1EE2216}" type="slidenum">
              <a:rPr lang="en-US" altLang="en-US" smtClean="0"/>
              <a:pPr>
                <a:defRPr/>
              </a:pPr>
              <a:t>‹#›</a:t>
            </a:fld>
            <a:endParaRPr lang="en-US" altLang="en-US" dirty="0"/>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69" r:id="rId1"/>
    <p:sldLayoutId id="2147484362" r:id="rId2"/>
    <p:sldLayoutId id="2147484363" r:id="rId3"/>
    <p:sldLayoutId id="2147484364" r:id="rId4"/>
    <p:sldLayoutId id="2147484365" r:id="rId5"/>
    <p:sldLayoutId id="2147484366" r:id="rId6"/>
    <p:sldLayoutId id="2147484367" r:id="rId7"/>
    <p:sldLayoutId id="2147484368" r:id="rId8"/>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Calibri" panose="020F050202020403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2pPr>
      <a:lvl3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3pPr>
      <a:lvl4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4pPr>
      <a:lvl5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5pPr>
      <a:lvl6pPr marL="5127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6pPr>
      <a:lvl7pPr marL="9699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7pPr>
      <a:lvl8pPr marL="14271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8pPr>
      <a:lvl9pPr marL="18843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9pPr>
    </p:titleStyle>
    <p:bodyStyle>
      <a:lvl1pPr marL="344488" indent="-344488" algn="l" rtl="0" eaLnBrk="0" fontAlgn="base" hangingPunct="0">
        <a:spcBef>
          <a:spcPts val="1000"/>
        </a:spcBef>
        <a:spcAft>
          <a:spcPct val="0"/>
        </a:spcAft>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rtl="0" eaLnBrk="0" fontAlgn="base" hangingPunct="0">
        <a:spcBef>
          <a:spcPts val="500"/>
        </a:spcBef>
        <a:spcAft>
          <a:spcPct val="0"/>
        </a:spcAft>
        <a:buClr>
          <a:srgbClr val="984807"/>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rtl="0" eaLnBrk="0" fontAlgn="base" hangingPunct="0">
        <a:spcBef>
          <a:spcPts val="500"/>
        </a:spcBef>
        <a:spcAft>
          <a:spcPct val="0"/>
        </a:spcAft>
        <a:buClr>
          <a:srgbClr val="215968"/>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rtl="0" eaLnBrk="0" fontAlgn="base" hangingPunct="0">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rtl="0" eaLnBrk="0" fontAlgn="base" hangingPunct="0">
        <a:spcBef>
          <a:spcPts val="500"/>
        </a:spcBef>
        <a:spcAft>
          <a:spcPct val="0"/>
        </a:spcAft>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cs typeface="Calibri" panose="020F0502020204030204" pitchFamily="34" charset="0"/>
              </a:defRPr>
            </a:lvl1pPr>
          </a:lstStyle>
          <a:p>
            <a:pPr>
              <a:defRPr/>
            </a:pPr>
            <a:fld id="{473D3796-8DAA-4DAA-A510-8613C1EE2216}" type="slidenum">
              <a:rPr lang="en-US" altLang="en-US" smtClean="0"/>
              <a:pPr>
                <a:defRPr/>
              </a:pPr>
              <a:t>‹#›</a:t>
            </a:fld>
            <a:endParaRPr lang="en-US" altLang="en-US" dirty="0"/>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2464459529"/>
      </p:ext>
    </p:extLst>
  </p:cSld>
  <p:clrMap bg1="lt1" tx1="dk1" bg2="lt2" tx2="dk2" accent1="accent1" accent2="accent2" accent3="accent3" accent4="accent4" accent5="accent5" accent6="accent6" hlink="hlink" folHlink="folHlink"/>
  <p:sldLayoutIdLst>
    <p:sldLayoutId id="2147484371" r:id="rId1"/>
    <p:sldLayoutId id="2147484372" r:id="rId2"/>
    <p:sldLayoutId id="2147484373" r:id="rId3"/>
    <p:sldLayoutId id="2147484374" r:id="rId4"/>
    <p:sldLayoutId id="2147484375" r:id="rId5"/>
    <p:sldLayoutId id="2147484376" r:id="rId6"/>
    <p:sldLayoutId id="2147484377" r:id="rId7"/>
    <p:sldLayoutId id="2147484378" r:id="rId8"/>
  </p:sldLayoutIdLst>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userDrawn="1">
          <p15:clr>
            <a:srgbClr val="F26B43"/>
          </p15:clr>
        </p15:guide>
        <p15:guide id="2" pos="384" userDrawn="1">
          <p15:clr>
            <a:srgbClr val="F26B43"/>
          </p15:clr>
        </p15:guide>
        <p15:guide id="3"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www.irs.gov/Payments"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57200" y="457200"/>
            <a:ext cx="8229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1000"/>
              </a:spcBef>
              <a:buClr>
                <a:srgbClr val="67202F"/>
              </a:buClr>
              <a:buSzPct val="9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639763" indent="-293688">
              <a:spcBef>
                <a:spcPts val="500"/>
              </a:spcBef>
              <a:buClr>
                <a:srgbClr val="984807"/>
              </a:buClr>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004888" indent="-258763">
              <a:spcBef>
                <a:spcPts val="500"/>
              </a:spcBef>
              <a:buClr>
                <a:srgbClr val="215968"/>
              </a:buClr>
              <a:buSzPct val="12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279525" indent="-249238">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1554163">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0113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4685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29257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382963" indent="-228600" defTabSz="4572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Pct val="100000"/>
              <a:buFontTx/>
              <a:buNone/>
            </a:pPr>
            <a:endParaRPr lang="en-US" altLang="en-US" dirty="0">
              <a:solidFill>
                <a:srgbClr val="FFFFFF"/>
              </a:solidFill>
              <a:ea typeface="SimSun" panose="02010600030101010101" pitchFamily="2" charset="-122"/>
              <a:cs typeface="Calibri" panose="020F0502020204030204" pitchFamily="34" charset="0"/>
            </a:endParaRPr>
          </a:p>
        </p:txBody>
      </p:sp>
      <p:sp>
        <p:nvSpPr>
          <p:cNvPr id="10243" name="Title 3"/>
          <p:cNvSpPr>
            <a:spLocks noGrp="1"/>
          </p:cNvSpPr>
          <p:nvPr>
            <p:ph type="ctrTitle"/>
          </p:nvPr>
        </p:nvSpPr>
        <p:spPr bwMode="auto"/>
        <p:txBody>
          <a:bodyPr wrap="square" numCol="1" compatLnSpc="1">
            <a:prstTxWarp prst="textNoShape">
              <a:avLst/>
            </a:prstTxWarp>
          </a:bodyPr>
          <a:lstStyle/>
          <a:p>
            <a:pPr eaLnBrk="1" fontAlgn="auto" hangingPunct="1">
              <a:spcAft>
                <a:spcPts val="0"/>
              </a:spcAft>
              <a:defRPr/>
            </a:pPr>
            <a:r>
              <a:rPr lang="en-US" altLang="en-US" dirty="0" smtClean="0"/>
              <a:t>Completing the Return – Final Steps</a:t>
            </a:r>
          </a:p>
        </p:txBody>
      </p:sp>
      <p:sp>
        <p:nvSpPr>
          <p:cNvPr id="4102" name="Subtitle 4"/>
          <p:cNvSpPr>
            <a:spLocks noGrp="1"/>
          </p:cNvSpPr>
          <p:nvPr>
            <p:ph type="subTitle" idx="1"/>
          </p:nvPr>
        </p:nvSpPr>
        <p:spPr>
          <a:xfrm>
            <a:off x="609600" y="4419600"/>
            <a:ext cx="8077200" cy="1447800"/>
          </a:xfrm>
        </p:spPr>
        <p:txBody>
          <a:bodyPr/>
          <a:lstStyle/>
          <a:p>
            <a:pPr eaLnBrk="1" hangingPunct="1">
              <a:spcBef>
                <a:spcPct val="0"/>
              </a:spcBef>
            </a:pPr>
            <a:r>
              <a:rPr lang="en-US" altLang="en-US" dirty="0" smtClean="0"/>
              <a:t>Pub 4491 – Part 8 – Lesson 32</a:t>
            </a:r>
            <a:br>
              <a:rPr lang="en-US" altLang="en-US" dirty="0" smtClean="0"/>
            </a:br>
            <a:r>
              <a:rPr lang="en-US" altLang="en-US" dirty="0" smtClean="0"/>
              <a:t>Pub 4012 – Pages K – 14 to K – 26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1040-ES in TaxSlayer</a:t>
            </a:r>
          </a:p>
        </p:txBody>
      </p:sp>
      <p:sp>
        <p:nvSpPr>
          <p:cNvPr id="7" name="Footer Placeholder 6"/>
          <p:cNvSpPr>
            <a:spLocks noGrp="1"/>
          </p:cNvSpPr>
          <p:nvPr>
            <p:ph type="ftr" sz="quarter" idx="10"/>
          </p:nvPr>
        </p:nvSpPr>
        <p:spPr/>
        <p:txBody>
          <a:bodyPr/>
          <a:lstStyle/>
          <a:p>
            <a:r>
              <a:rPr lang="en-US" dirty="0" smtClean="0"/>
              <a:t>NTTC Training – TY2016</a:t>
            </a:r>
            <a:endParaRPr lang="en-US" dirty="0"/>
          </a:p>
        </p:txBody>
      </p:sp>
      <p:sp>
        <p:nvSpPr>
          <p:cNvPr id="41987" name="Slide Number Placeholder 9"/>
          <p:cNvSpPr>
            <a:spLocks noGrp="1"/>
          </p:cNvSpPr>
          <p:nvPr>
            <p:ph type="sldNum" sz="quarter" idx="11"/>
          </p:nvPr>
        </p:nvSpPr>
        <p:spPr/>
        <p:txBody>
          <a:bodyPr/>
          <a:lstStyle/>
          <a:p>
            <a:fld id="{A322BE22-B9A7-469F-87C2-DD5E2C63088F}" type="slidenum">
              <a:rPr lang="en-US" altLang="en-US" smtClean="0"/>
              <a:pPr/>
              <a:t>10</a:t>
            </a:fld>
            <a:endParaRPr lang="en-US" altLang="en-US"/>
          </a:p>
        </p:txBody>
      </p:sp>
      <p:sp>
        <p:nvSpPr>
          <p:cNvPr id="25607" name="Text Placeholder 1"/>
          <p:cNvSpPr>
            <a:spLocks noGrp="1"/>
          </p:cNvSpPr>
          <p:nvPr>
            <p:ph sz="quarter" idx="12"/>
          </p:nvPr>
        </p:nvSpPr>
        <p:spPr/>
        <p:txBody>
          <a:bodyPr>
            <a:normAutofit fontScale="62500" lnSpcReduction="20000"/>
          </a:bodyPr>
          <a:lstStyle/>
          <a:p>
            <a:r>
              <a:rPr lang="en-US" altLang="en-US" dirty="0" smtClean="0"/>
              <a:t>Print the four vouchers for taxpayer to mail -OR-</a:t>
            </a:r>
          </a:p>
          <a:p>
            <a:endParaRPr lang="en-US" altLang="en-US" dirty="0" smtClean="0"/>
          </a:p>
          <a:p>
            <a:r>
              <a:rPr lang="en-US" altLang="en-US" dirty="0" smtClean="0"/>
              <a:t>Taxpayers may consider paying their Estimated Taxes online, by phone, or by mail.</a:t>
            </a:r>
          </a:p>
          <a:p>
            <a:pPr lvl="1"/>
            <a:r>
              <a:rPr lang="en-US" altLang="en-US" dirty="0" smtClean="0"/>
              <a:t>Link to: </a:t>
            </a:r>
            <a:r>
              <a:rPr lang="en-US" altLang="en-US" dirty="0" smtClean="0">
                <a:hlinkClick r:id="rId3"/>
              </a:rPr>
              <a:t>irs.gov/Payments</a:t>
            </a:r>
            <a:endParaRPr lang="en-US" altLang="en-US" dirty="0" smtClean="0"/>
          </a:p>
          <a:p>
            <a:pPr lvl="1"/>
            <a:endParaRPr lang="en-US" altLang="en-US" dirty="0" smtClean="0"/>
          </a:p>
          <a:p>
            <a:r>
              <a:rPr lang="en-US" altLang="en-US" dirty="0" smtClean="0"/>
              <a:t>Taxpayers can forgo paying Estimated Taxes if they  adjust tax withholding on an updated Form W-4 with their employer or financial institution</a:t>
            </a:r>
          </a:p>
          <a:p>
            <a:pPr lvl="1"/>
            <a:endParaRPr lang="en-US" altLang="en-US" dirty="0" smtClean="0"/>
          </a:p>
          <a:p>
            <a:endParaRPr lang="en-US" altLang="en-US" dirty="0" smtClean="0"/>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3"/>
          <p:cNvSpPr>
            <a:spLocks noGrp="1" noChangeArrowheads="1"/>
          </p:cNvSpPr>
          <p:nvPr>
            <p:ph type="title"/>
          </p:nvPr>
        </p:nvSpPr>
        <p:spPr>
          <a:xfrm>
            <a:off x="914400" y="71438"/>
            <a:ext cx="7391400" cy="1223962"/>
          </a:xfrm>
        </p:spPr>
        <p:txBody>
          <a:bodyPr>
            <a:normAutofit fontScale="90000"/>
          </a:bodyPr>
          <a:lstStyle/>
          <a:p>
            <a:pPr eaLnBrk="1" fontAlgn="auto" hangingPunct="1">
              <a:spcAft>
                <a:spcPts val="0"/>
              </a:spcAft>
              <a:defRPr/>
            </a:pPr>
            <a:r>
              <a:rPr lang="en-US" dirty="0" smtClean="0"/>
              <a:t>Final Steps – Once Return is Final:</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403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62ED9DA-0837-4875-966C-F771A0181E2D}" type="slidenum">
              <a:rPr lang="en-US" altLang="en-US" smtClean="0"/>
              <a:pPr/>
              <a:t>11</a:t>
            </a:fld>
            <a:endParaRPr lang="en-US" altLang="en-US"/>
          </a:p>
        </p:txBody>
      </p:sp>
      <p:sp>
        <p:nvSpPr>
          <p:cNvPr id="25603" name="Rectangle 14"/>
          <p:cNvSpPr>
            <a:spLocks noGrp="1" noChangeArrowheads="1"/>
          </p:cNvSpPr>
          <p:nvPr>
            <p:ph sz="quarter" idx="12"/>
          </p:nvPr>
        </p:nvSpPr>
        <p:spPr/>
        <p:txBody>
          <a:bodyPr/>
          <a:lstStyle/>
          <a:p>
            <a:pPr marL="461963" indent="-461963" eaLnBrk="1" hangingPunct="1">
              <a:buFontTx/>
              <a:buAutoNum type="arabicPeriod"/>
            </a:pPr>
            <a:r>
              <a:rPr lang="en-US" altLang="en-US" dirty="0" smtClean="0">
                <a:sym typeface="Wingdings" panose="05000000000000000000" pitchFamily="2" charset="2"/>
              </a:rPr>
              <a:t>Ensure Proper Return Tag is selected</a:t>
            </a:r>
            <a:r>
              <a:rPr lang="en-US" altLang="en-US" dirty="0" smtClean="0"/>
              <a:t> </a:t>
            </a:r>
          </a:p>
          <a:p>
            <a:pPr marL="461963" indent="-461963" eaLnBrk="1" hangingPunct="1">
              <a:buFontTx/>
              <a:buAutoNum type="arabicPeriod"/>
            </a:pPr>
            <a:r>
              <a:rPr lang="en-US" altLang="en-US" dirty="0" smtClean="0">
                <a:sym typeface="Wingdings" panose="05000000000000000000" pitchFamily="2" charset="2"/>
              </a:rPr>
              <a:t>P</a:t>
            </a:r>
            <a:r>
              <a:rPr lang="en-US" altLang="en-US" dirty="0" smtClean="0"/>
              <a:t>rint return(s) (2 copies if paper return)</a:t>
            </a:r>
          </a:p>
          <a:p>
            <a:pPr marL="461963" indent="-461963" eaLnBrk="1" hangingPunct="1">
              <a:buFontTx/>
              <a:buAutoNum type="arabicPeriod"/>
            </a:pPr>
            <a:r>
              <a:rPr lang="en-US" altLang="en-US" dirty="0" smtClean="0"/>
              <a:t>Assemble return(s) for taxpayer</a:t>
            </a:r>
          </a:p>
          <a:p>
            <a:pPr marL="461963" indent="-461963" eaLnBrk="1" hangingPunct="1">
              <a:buFontTx/>
              <a:buAutoNum type="arabicPeriod"/>
            </a:pPr>
            <a:endParaRPr lang="en-US" altLang="en-US" dirty="0" smtClean="0"/>
          </a:p>
        </p:txBody>
      </p:sp>
      <p:pic>
        <p:nvPicPr>
          <p:cNvPr id="44040" name="Picture 6" descr="C:\Users\McHugh\AppData\Local\Microsoft\Windows\Temporary Internet Files\Content.IE5\FD9GFCA2\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12700"/>
            <a:ext cx="14573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Assemble Taxpayer’s Copy of Return</a:t>
            </a:r>
            <a:endParaRPr lang="en-US" dirty="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46086" name="Slide Number Placeholder 4"/>
          <p:cNvSpPr>
            <a:spLocks noGrp="1"/>
          </p:cNvSpPr>
          <p:nvPr>
            <p:ph type="sldNum" sz="quarter" idx="11"/>
          </p:nvPr>
        </p:nvSpPr>
        <p:spPr/>
        <p:txBody>
          <a:bodyPr/>
          <a:lstStyle/>
          <a:p>
            <a:fld id="{B59675D4-6760-4A32-AB9E-BB0871232D21}" type="slidenum">
              <a:rPr lang="en-US" altLang="en-US" smtClean="0"/>
              <a:pPr/>
              <a:t>12</a:t>
            </a:fld>
            <a:endParaRPr lang="en-US" altLang="en-US"/>
          </a:p>
        </p:txBody>
      </p:sp>
      <p:sp>
        <p:nvSpPr>
          <p:cNvPr id="12291" name="Content Placeholder 2"/>
          <p:cNvSpPr>
            <a:spLocks noGrp="1"/>
          </p:cNvSpPr>
          <p:nvPr>
            <p:ph sz="quarter" idx="12"/>
          </p:nvPr>
        </p:nvSpPr>
        <p:spPr/>
        <p:txBody>
          <a:bodyPr>
            <a:normAutofit fontScale="70000" lnSpcReduction="20000"/>
          </a:bodyPr>
          <a:lstStyle/>
          <a:p>
            <a:r>
              <a:rPr lang="en-US" altLang="en-US" dirty="0" smtClean="0"/>
              <a:t>E-file Signature Authorization Form 8879</a:t>
            </a:r>
          </a:p>
          <a:p>
            <a:r>
              <a:rPr lang="en-US" altLang="en-US" dirty="0" smtClean="0"/>
              <a:t>Payment voucher/estimated payment forms, if any --- do not staple to rest of package</a:t>
            </a:r>
          </a:p>
          <a:p>
            <a:r>
              <a:rPr lang="en-US" altLang="en-US" dirty="0" smtClean="0"/>
              <a:t>Tax return in Attachment Sequence order (see top-right corner of form)</a:t>
            </a:r>
          </a:p>
          <a:p>
            <a:r>
              <a:rPr lang="en-US" altLang="en-US" dirty="0" smtClean="0"/>
              <a:t>Form 8453 plus additional statements or schedules at end, if any</a:t>
            </a:r>
          </a:p>
          <a:p>
            <a:r>
              <a:rPr lang="en-US" altLang="en-US" dirty="0" smtClean="0"/>
              <a:t>State and local returns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p:cNvSpPr>
            <a:spLocks noGrp="1"/>
          </p:cNvSpPr>
          <p:nvPr>
            <p:ph type="title"/>
          </p:nvPr>
        </p:nvSpPr>
        <p:spPr/>
        <p:txBody>
          <a:bodyPr/>
          <a:lstStyle/>
          <a:p>
            <a:r>
              <a:rPr lang="en-US" dirty="0" smtClean="0"/>
              <a:t>Final Steps (</a:t>
            </a:r>
            <a:r>
              <a:rPr lang="en-US" dirty="0" err="1" smtClean="0"/>
              <a:t>cont</a:t>
            </a:r>
            <a:r>
              <a:rPr lang="en-US" dirty="0" smtClean="0"/>
              <a:t>)</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48134" name="Slide Number Placeholder 3"/>
          <p:cNvSpPr>
            <a:spLocks noGrp="1"/>
          </p:cNvSpPr>
          <p:nvPr>
            <p:ph type="sldNum" sz="quarter" idx="11"/>
          </p:nvPr>
        </p:nvSpPr>
        <p:spPr/>
        <p:txBody>
          <a:bodyPr/>
          <a:lstStyle/>
          <a:p>
            <a:fld id="{DDBCEDB9-E4E8-413C-9480-9B26322D3E52}" type="slidenum">
              <a:rPr lang="en-US" altLang="en-US" smtClean="0"/>
              <a:pPr/>
              <a:t>13</a:t>
            </a:fld>
            <a:endParaRPr lang="en-US" altLang="en-US"/>
          </a:p>
        </p:txBody>
      </p:sp>
      <p:sp>
        <p:nvSpPr>
          <p:cNvPr id="8195" name="Content Placeholder 6"/>
          <p:cNvSpPr>
            <a:spLocks noGrp="1"/>
          </p:cNvSpPr>
          <p:nvPr>
            <p:ph sz="quarter" idx="12"/>
          </p:nvPr>
        </p:nvSpPr>
        <p:spPr/>
        <p:txBody>
          <a:bodyPr>
            <a:normAutofit fontScale="77500" lnSpcReduction="20000"/>
          </a:bodyPr>
          <a:lstStyle/>
          <a:p>
            <a:pPr marL="742950" indent="-742950">
              <a:buFont typeface="+mj-lt"/>
              <a:buAutoNum type="arabicPeriod" startAt="4"/>
            </a:pPr>
            <a:r>
              <a:rPr lang="en-US" dirty="0" smtClean="0"/>
              <a:t>Obtain appropriate signatures – if joint return, both taxpayers must sign</a:t>
            </a:r>
          </a:p>
          <a:p>
            <a:pPr lvl="1"/>
            <a:r>
              <a:rPr lang="en-US" dirty="0" smtClean="0"/>
              <a:t>Form 8879 for e-file</a:t>
            </a:r>
          </a:p>
          <a:p>
            <a:pPr lvl="1"/>
            <a:r>
              <a:rPr lang="en-US" dirty="0" smtClean="0"/>
              <a:t>Form 1040, </a:t>
            </a:r>
            <a:r>
              <a:rPr lang="en-US" dirty="0" err="1" smtClean="0"/>
              <a:t>Pg</a:t>
            </a:r>
            <a:r>
              <a:rPr lang="en-US" dirty="0" smtClean="0"/>
              <a:t> 2 for paper returns</a:t>
            </a:r>
          </a:p>
          <a:p>
            <a:pPr lvl="1">
              <a:buFont typeface="Wingdings" panose="05000000000000000000" pitchFamily="2" charset="2"/>
              <a:buChar char="Ø"/>
            </a:pPr>
            <a:r>
              <a:rPr lang="en-US" dirty="0" smtClean="0"/>
              <a:t>Note: Volunteers do not sign taxpayer returns, nor does ERO sign Form 8879</a:t>
            </a:r>
          </a:p>
          <a:p>
            <a:pPr marL="742950" indent="-742950">
              <a:buFont typeface="+mj-lt"/>
              <a:buAutoNum type="arabicPeriod" startAt="4"/>
            </a:pPr>
            <a:r>
              <a:rPr lang="en-US" dirty="0" smtClean="0"/>
              <a:t>Place all documents in AARP Tax Records Envelope to hand to taxpayer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066800"/>
            <a:ext cx="914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SzPct val="100000"/>
              <a:buFont typeface="Times New Roman" panose="02020603050405020304" pitchFamily="18" charset="0"/>
              <a:buNone/>
              <a:defRPr/>
            </a:pPr>
            <a:endParaRPr lang="en-US" altLang="en-US" dirty="0">
              <a:solidFill>
                <a:srgbClr val="FFFFFF"/>
              </a:solidFill>
              <a:cs typeface="Calibri" panose="020F0502020204030204" pitchFamily="34" charset="0"/>
            </a:endParaRPr>
          </a:p>
        </p:txBody>
      </p:sp>
      <p:sp>
        <p:nvSpPr>
          <p:cNvPr id="8" name="Title 7"/>
          <p:cNvSpPr>
            <a:spLocks noGrp="1"/>
          </p:cNvSpPr>
          <p:nvPr>
            <p:ph type="title"/>
          </p:nvPr>
        </p:nvSpPr>
        <p:spPr>
          <a:xfrm>
            <a:off x="628650" y="0"/>
            <a:ext cx="7886700" cy="1325563"/>
          </a:xfrm>
        </p:spPr>
        <p:txBody>
          <a:bodyPr/>
          <a:lstStyle/>
          <a:p>
            <a:pPr eaLnBrk="1" fontAlgn="auto" hangingPunct="1">
              <a:spcAft>
                <a:spcPts val="0"/>
              </a:spcAft>
              <a:defRPr/>
            </a:pPr>
            <a:r>
              <a:rPr lang="en-US" dirty="0"/>
              <a:t>Form </a:t>
            </a:r>
            <a:r>
              <a:rPr lang="en-US" dirty="0" smtClean="0"/>
              <a:t>8879 Signature Section</a:t>
            </a:r>
            <a:endParaRPr lang="en-US" dirty="0"/>
          </a:p>
        </p:txBody>
      </p:sp>
      <p:sp>
        <p:nvSpPr>
          <p:cNvPr id="5" name="Footer Placeholder 4"/>
          <p:cNvSpPr>
            <a:spLocks noGrp="1"/>
          </p:cNvSpPr>
          <p:nvPr>
            <p:ph type="ftr" sz="quarter" idx="10"/>
          </p:nvPr>
        </p:nvSpPr>
        <p:spPr/>
        <p:txBody>
          <a:bodyPr/>
          <a:lstStyle/>
          <a:p>
            <a:pPr>
              <a:defRPr/>
            </a:pPr>
            <a:r>
              <a:rPr lang="en-US" dirty="0"/>
              <a:t>NTTC Training – TY2016</a:t>
            </a:r>
          </a:p>
        </p:txBody>
      </p:sp>
      <p:sp>
        <p:nvSpPr>
          <p:cNvPr id="5018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CF40036-45DA-407A-9CFA-48437F8D266C}" type="slidenum">
              <a:rPr lang="en-US" altLang="en-US"/>
              <a:pPr/>
              <a:t>14</a:t>
            </a:fld>
            <a:endParaRPr lang="en-US" altLang="en-US"/>
          </a:p>
        </p:txBody>
      </p:sp>
      <p:pic>
        <p:nvPicPr>
          <p:cNvPr id="501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1447800"/>
            <a:ext cx="87630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979488" y="1431925"/>
            <a:ext cx="7086600" cy="2552700"/>
          </a:xfrm>
          <a:prstGeom prst="rect">
            <a:avLst/>
          </a:prstGeom>
          <a:solidFill>
            <a:schemeClr val="bg1"/>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182880" rIns="182880" anchor="ctr"/>
          <a:lstStyle/>
          <a:p>
            <a:pPr eaLnBrk="1" hangingPunct="1">
              <a:buClr>
                <a:srgbClr val="000000"/>
              </a:buClr>
              <a:buSzPct val="100000"/>
              <a:buFont typeface="Times New Roman" panose="02020603050405020304" pitchFamily="18" charset="0"/>
              <a:buNone/>
              <a:defRPr/>
            </a:pPr>
            <a:r>
              <a:rPr lang="en-US" altLang="en-US" sz="2200" b="1" dirty="0">
                <a:solidFill>
                  <a:schemeClr val="tx1"/>
                </a:solidFill>
                <a:cs typeface="Calibri" panose="020F0502020204030204" pitchFamily="34" charset="0"/>
              </a:rPr>
              <a:t>Under penalties of perjury, I declare that I have examined a copy of my electronic individual income tax return…and to the best of my knowledge and belief, it is true, correct, and complete.</a:t>
            </a:r>
          </a:p>
          <a:p>
            <a:pPr eaLnBrk="1" hangingPunct="1">
              <a:spcBef>
                <a:spcPts val="1200"/>
              </a:spcBef>
              <a:buClr>
                <a:srgbClr val="000000"/>
              </a:buClr>
              <a:buSzPct val="100000"/>
              <a:buFont typeface="Times New Roman" panose="02020603050405020304" pitchFamily="18" charset="0"/>
              <a:buNone/>
              <a:defRPr/>
            </a:pPr>
            <a:r>
              <a:rPr lang="en-US" altLang="en-US" sz="2200" b="1" dirty="0">
                <a:solidFill>
                  <a:schemeClr val="tx1"/>
                </a:solidFill>
                <a:cs typeface="Calibri" panose="020F0502020204030204" pitchFamily="34" charset="0"/>
              </a:rPr>
              <a:t>I consent to allow my intermediate service provider to send my return to the IRS…</a:t>
            </a:r>
          </a:p>
        </p:txBody>
      </p:sp>
      <p:grpSp>
        <p:nvGrpSpPr>
          <p:cNvPr id="22" name="Group 21"/>
          <p:cNvGrpSpPr>
            <a:grpSpLocks/>
          </p:cNvGrpSpPr>
          <p:nvPr/>
        </p:nvGrpSpPr>
        <p:grpSpPr bwMode="auto">
          <a:xfrm>
            <a:off x="2362200" y="3895725"/>
            <a:ext cx="2784475" cy="2047875"/>
            <a:chOff x="2361728" y="3896137"/>
            <a:chExt cx="2784730" cy="2047517"/>
          </a:xfrm>
        </p:grpSpPr>
        <p:sp>
          <p:nvSpPr>
            <p:cNvPr id="17" name="Line Callout 2 16"/>
            <p:cNvSpPr/>
            <p:nvPr/>
          </p:nvSpPr>
          <p:spPr>
            <a:xfrm>
              <a:off x="3417513" y="3896137"/>
              <a:ext cx="1728945" cy="517435"/>
            </a:xfrm>
            <a:prstGeom prst="borderCallout2">
              <a:avLst>
                <a:gd name="adj1" fmla="val 48198"/>
                <a:gd name="adj2" fmla="val -2666"/>
                <a:gd name="adj3" fmla="val 52224"/>
                <a:gd name="adj4" fmla="val -2432"/>
                <a:gd name="adj5" fmla="val 121034"/>
                <a:gd name="adj6" fmla="val -56634"/>
              </a:avLst>
            </a:prstGeom>
            <a:solidFill>
              <a:schemeClr val="bg1"/>
            </a:solidFill>
            <a:ln w="38100">
              <a:solidFill>
                <a:srgbClr val="0000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Clr>
                  <a:srgbClr val="000000"/>
                </a:buClr>
                <a:buSzPct val="100000"/>
                <a:buFont typeface="Times New Roman" pitchFamily="18" charset="0"/>
                <a:buNone/>
                <a:defRPr/>
              </a:pPr>
              <a:r>
                <a:rPr lang="en-US" sz="2400" b="1" dirty="0">
                  <a:solidFill>
                    <a:schemeClr val="tx1"/>
                  </a:solidFill>
                </a:rPr>
                <a:t>Signature(s)</a:t>
              </a:r>
            </a:p>
          </p:txBody>
        </p:sp>
        <p:cxnSp>
          <p:nvCxnSpPr>
            <p:cNvPr id="19" name="Straight Arrow Connector 18"/>
            <p:cNvCxnSpPr/>
            <p:nvPr/>
          </p:nvCxnSpPr>
          <p:spPr>
            <a:xfrm flipH="1">
              <a:off x="2361728" y="4154855"/>
              <a:ext cx="1055785" cy="1788799"/>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up)">
                                      <p:cBhvr>
                                        <p:cTn id="1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0"/>
          <p:cNvSpPr>
            <a:spLocks noGrp="1"/>
          </p:cNvSpPr>
          <p:nvPr>
            <p:ph sz="half" idx="1"/>
          </p:nvPr>
        </p:nvSpPr>
        <p:spPr>
          <a:xfrm>
            <a:off x="609600" y="1828800"/>
            <a:ext cx="3505200" cy="4286250"/>
          </a:xfrm>
        </p:spPr>
        <p:txBody>
          <a:bodyPr/>
          <a:lstStyle/>
          <a:p>
            <a:pPr marL="0" indent="0" eaLnBrk="1" hangingPunct="1">
              <a:lnSpc>
                <a:spcPct val="80000"/>
              </a:lnSpc>
              <a:buFont typeface="Calibri" panose="020F0502020204030204" pitchFamily="34" charset="0"/>
              <a:buNone/>
            </a:pPr>
            <a:r>
              <a:rPr lang="en-US" altLang="en-US" sz="2400" dirty="0" smtClean="0"/>
              <a:t>Signed by the taxpayer(s) except:</a:t>
            </a:r>
          </a:p>
          <a:p>
            <a:pPr marL="0" indent="0" eaLnBrk="1" hangingPunct="1">
              <a:lnSpc>
                <a:spcPct val="80000"/>
              </a:lnSpc>
            </a:pPr>
            <a:r>
              <a:rPr lang="en-US" altLang="en-US" sz="2400" dirty="0" smtClean="0"/>
              <a:t>If child cannot sign</a:t>
            </a:r>
          </a:p>
          <a:p>
            <a:pPr marL="0" indent="0" eaLnBrk="1" hangingPunct="1">
              <a:lnSpc>
                <a:spcPct val="80000"/>
              </a:lnSpc>
            </a:pPr>
            <a:r>
              <a:rPr lang="en-US" altLang="en-US" sz="2400" dirty="0" smtClean="0"/>
              <a:t>If spouse died since beginning of tax year</a:t>
            </a:r>
          </a:p>
          <a:p>
            <a:pPr marL="0" indent="0" eaLnBrk="1" hangingPunct="1">
              <a:lnSpc>
                <a:spcPct val="80000"/>
              </a:lnSpc>
            </a:pPr>
            <a:r>
              <a:rPr lang="en-US" altLang="en-US" sz="2400" dirty="0" smtClean="0"/>
              <a:t>If spouse cannot sign because of disease of injury </a:t>
            </a:r>
          </a:p>
          <a:p>
            <a:pPr marL="0" indent="0" eaLnBrk="1" hangingPunct="1">
              <a:lnSpc>
                <a:spcPct val="80000"/>
              </a:lnSpc>
            </a:pPr>
            <a:r>
              <a:rPr lang="en-US" altLang="en-US" sz="2400" dirty="0" smtClean="0"/>
              <a:t>A power of attorney exists</a:t>
            </a:r>
          </a:p>
          <a:p>
            <a:pPr marL="0" indent="0" eaLnBrk="1" hangingPunct="1">
              <a:lnSpc>
                <a:spcPct val="80000"/>
              </a:lnSpc>
            </a:pPr>
            <a:endParaRPr lang="en-US" altLang="en-US" sz="2400" dirty="0"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Signature – Pub 4012 Page K-23</a:t>
            </a:r>
            <a:endParaRPr lang="en-US" dirty="0"/>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5223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B69E7ED-34CE-4764-B7CC-443C19368D72}" type="slidenum">
              <a:rPr lang="en-US" altLang="en-US"/>
              <a:pPr/>
              <a:t>15</a:t>
            </a:fld>
            <a:endParaRPr lang="en-US" altLang="en-US"/>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4191001" y="1720410"/>
            <a:ext cx="4513924" cy="4520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pPr eaLnBrk="1" fontAlgn="auto" hangingPunct="1">
              <a:spcAft>
                <a:spcPts val="0"/>
              </a:spcAft>
              <a:defRPr/>
            </a:pPr>
            <a:r>
              <a:rPr lang="en-US" dirty="0" smtClean="0"/>
              <a:t>Final Steps (</a:t>
            </a:r>
            <a:r>
              <a:rPr lang="en-US" dirty="0" err="1" smtClean="0"/>
              <a:t>cont</a:t>
            </a:r>
            <a:r>
              <a:rPr lang="en-US" dirty="0" smtClean="0"/>
              <a:t>)</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5325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EB70718-8EAC-4092-83EB-4845BC46F14F}" type="slidenum">
              <a:rPr lang="en-US" altLang="en-US"/>
              <a:pPr/>
              <a:t>16</a:t>
            </a:fld>
            <a:endParaRPr lang="en-US" altLang="en-US"/>
          </a:p>
        </p:txBody>
      </p:sp>
      <p:sp>
        <p:nvSpPr>
          <p:cNvPr id="53255" name="Content Placeholder 5"/>
          <p:cNvSpPr>
            <a:spLocks noGrp="1"/>
          </p:cNvSpPr>
          <p:nvPr>
            <p:ph sz="quarter" idx="12"/>
          </p:nvPr>
        </p:nvSpPr>
        <p:spPr>
          <a:xfrm>
            <a:off x="914400" y="1812925"/>
            <a:ext cx="7543800" cy="4495800"/>
          </a:xfrm>
        </p:spPr>
        <p:txBody>
          <a:bodyPr>
            <a:normAutofit lnSpcReduction="10000"/>
          </a:bodyPr>
          <a:lstStyle/>
          <a:p>
            <a:pPr marL="514350" indent="-514350" eaLnBrk="1" hangingPunct="1">
              <a:buFont typeface="+mj-lt"/>
              <a:buAutoNum type="arabicPeriod" startAt="6"/>
            </a:pPr>
            <a:r>
              <a:rPr lang="en-US" altLang="en-US" sz="2800" dirty="0" smtClean="0"/>
              <a:t>Explain what will happen next</a:t>
            </a:r>
          </a:p>
          <a:p>
            <a:pPr marL="514350" indent="-514350" eaLnBrk="1" hangingPunct="1">
              <a:buFont typeface="Cambria" panose="02040503050406030204" pitchFamily="18" charset="0"/>
              <a:buAutoNum type="arabicPeriod" startAt="6"/>
            </a:pPr>
            <a:r>
              <a:rPr lang="en-US" altLang="en-US" sz="2800" dirty="0" smtClean="0"/>
              <a:t>Ask taxpayers if they have any final questions</a:t>
            </a:r>
          </a:p>
          <a:p>
            <a:pPr marL="514350" indent="-514350" eaLnBrk="1" hangingPunct="1">
              <a:buFont typeface="Cambria" panose="02040503050406030204" pitchFamily="18" charset="0"/>
              <a:buAutoNum type="arabicPeriod" startAt="6"/>
            </a:pPr>
            <a:r>
              <a:rPr lang="en-US" altLang="en-US" sz="2800" dirty="0" smtClean="0"/>
              <a:t>If taxpayer is expecting refund provide instructions on how to check status at irs.gov </a:t>
            </a:r>
          </a:p>
          <a:p>
            <a:pPr marL="514350" indent="-514350" eaLnBrk="1" hangingPunct="1">
              <a:buFont typeface="Cambria" panose="02040503050406030204" pitchFamily="18" charset="0"/>
              <a:buAutoNum type="arabicPeriod" startAt="6"/>
            </a:pPr>
            <a:r>
              <a:rPr lang="en-US" altLang="en-US" sz="2800" dirty="0" smtClean="0"/>
              <a:t>If balance due provide information an various payment options</a:t>
            </a:r>
          </a:p>
          <a:p>
            <a:pPr marL="514350" indent="-514350" eaLnBrk="1" hangingPunct="1">
              <a:buFont typeface="Cambria" panose="02040503050406030204" pitchFamily="18" charset="0"/>
              <a:buAutoNum type="arabicPeriod" startAt="6"/>
            </a:pPr>
            <a:r>
              <a:rPr lang="en-US" altLang="en-US" sz="2800" dirty="0" smtClean="0"/>
              <a:t>Encourage taxpayers to consider volunteering</a:t>
            </a:r>
          </a:p>
          <a:p>
            <a:pPr marL="514350" indent="-514350" eaLnBrk="1" hangingPunct="1">
              <a:buFont typeface="Cambria" panose="02040503050406030204" pitchFamily="18" charset="0"/>
              <a:buAutoNum type="arabicPeriod" startAt="6"/>
            </a:pPr>
            <a:r>
              <a:rPr lang="en-US" altLang="en-US" sz="2800" dirty="0" smtClean="0"/>
              <a:t>Ensure you have taxpayer contact information in case of problems with efile</a:t>
            </a:r>
          </a:p>
          <a:p>
            <a:pPr marL="514350" indent="-514350" eaLnBrk="1" hangingPunct="1">
              <a:buFont typeface="Cambria" panose="02040503050406030204" pitchFamily="18" charset="0"/>
              <a:buAutoNum type="arabicPeriod" startAt="6"/>
            </a:pPr>
            <a:endParaRPr lang="en-US" alt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pPr eaLnBrk="1" fontAlgn="auto" hangingPunct="1">
              <a:spcAft>
                <a:spcPts val="0"/>
              </a:spcAft>
              <a:defRPr/>
            </a:pPr>
            <a:r>
              <a:rPr lang="en-US" dirty="0" smtClean="0"/>
              <a:t>Final Steps (</a:t>
            </a:r>
            <a:r>
              <a:rPr lang="en-US" dirty="0" err="1" smtClean="0"/>
              <a:t>cont</a:t>
            </a:r>
            <a:r>
              <a:rPr lang="en-US" dirty="0" smtClean="0"/>
              <a:t>)</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5530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CB8C7-5A10-4603-B3E5-63EB7C60FB94}" type="slidenum">
              <a:rPr lang="en-US" altLang="en-US"/>
              <a:pPr/>
              <a:t>17</a:t>
            </a:fld>
            <a:endParaRPr lang="en-US" altLang="en-US"/>
          </a:p>
        </p:txBody>
      </p:sp>
      <p:sp>
        <p:nvSpPr>
          <p:cNvPr id="32775" name="Content Placeholder 5"/>
          <p:cNvSpPr>
            <a:spLocks noGrp="1"/>
          </p:cNvSpPr>
          <p:nvPr>
            <p:ph sz="quarter" idx="12"/>
          </p:nvPr>
        </p:nvSpPr>
        <p:spPr>
          <a:xfrm>
            <a:off x="914400" y="1812925"/>
            <a:ext cx="7543800" cy="4495800"/>
          </a:xfrm>
        </p:spPr>
        <p:txBody>
          <a:bodyPr/>
          <a:lstStyle/>
          <a:p>
            <a:pPr marL="514350" indent="-514350" eaLnBrk="1" hangingPunct="1">
              <a:lnSpc>
                <a:spcPct val="80000"/>
              </a:lnSpc>
              <a:buFont typeface="+mj-lt"/>
              <a:buAutoNum type="arabicPeriod" startAt="12"/>
              <a:defRPr/>
            </a:pPr>
            <a:r>
              <a:rPr lang="en-US" altLang="en-US" sz="2800" dirty="0" smtClean="0"/>
              <a:t>Remind them to bring entire envelope next year</a:t>
            </a:r>
          </a:p>
          <a:p>
            <a:pPr lvl="1" eaLnBrk="1" hangingPunct="1">
              <a:lnSpc>
                <a:spcPct val="80000"/>
              </a:lnSpc>
              <a:buClr>
                <a:schemeClr val="accent2">
                  <a:lumMod val="50000"/>
                </a:schemeClr>
              </a:buClr>
              <a:defRPr/>
            </a:pPr>
            <a:r>
              <a:rPr lang="en-US" altLang="en-US" sz="2800" dirty="0" smtClean="0"/>
              <a:t>Point out checklist on envelope</a:t>
            </a:r>
          </a:p>
          <a:p>
            <a:pPr lvl="1" eaLnBrk="1" hangingPunct="1">
              <a:lnSpc>
                <a:spcPct val="80000"/>
              </a:lnSpc>
              <a:buClr>
                <a:schemeClr val="accent2">
                  <a:lumMod val="50000"/>
                </a:schemeClr>
              </a:buClr>
              <a:defRPr/>
            </a:pPr>
            <a:r>
              <a:rPr lang="en-US" altLang="en-US" sz="2800" dirty="0" smtClean="0"/>
              <a:t>Put next year’s source docs in envelope as received</a:t>
            </a:r>
          </a:p>
          <a:p>
            <a:pPr marL="514350" indent="-514350" eaLnBrk="1" hangingPunct="1">
              <a:lnSpc>
                <a:spcPct val="80000"/>
              </a:lnSpc>
              <a:buFont typeface="+mj-lt"/>
              <a:buAutoNum type="arabicPeriod" startAt="13"/>
              <a:defRPr/>
            </a:pPr>
            <a:r>
              <a:rPr lang="en-US" altLang="en-US" sz="2800" dirty="0" smtClean="0"/>
              <a:t>Ask taxpayer to thank the site that provided space for the volunteers and taxpayers.</a:t>
            </a:r>
          </a:p>
          <a:p>
            <a:pPr marL="514350" indent="-514350" eaLnBrk="1" hangingPunct="1">
              <a:lnSpc>
                <a:spcPct val="80000"/>
              </a:lnSpc>
              <a:buFont typeface="+mj-lt"/>
              <a:buAutoNum type="arabicPeriod" startAt="13"/>
              <a:defRPr/>
            </a:pPr>
            <a:r>
              <a:rPr lang="en-US" altLang="en-US" sz="2800" dirty="0" smtClean="0"/>
              <a:t>Ask the taxpayer to tell friends about our free service</a:t>
            </a:r>
          </a:p>
          <a:p>
            <a:pPr marL="514350" indent="-514350" eaLnBrk="1" hangingPunct="1">
              <a:lnSpc>
                <a:spcPct val="80000"/>
              </a:lnSpc>
              <a:buFont typeface="+mj-lt"/>
              <a:buAutoNum type="arabicPeriod" startAt="13"/>
              <a:defRPr/>
            </a:pPr>
            <a:r>
              <a:rPr lang="en-US" altLang="en-US" sz="2800" dirty="0" smtClean="0"/>
              <a:t>Thank taxpayer for coming</a:t>
            </a:r>
          </a:p>
          <a:p>
            <a:pPr marL="514350" indent="-514350" eaLnBrk="1" hangingPunct="1">
              <a:buFont typeface="Cambria" panose="02040503050406030204" pitchFamily="18" charset="0"/>
              <a:buAutoNum type="arabicPeriod" startAt="7"/>
              <a:defRPr/>
            </a:pPr>
            <a:endParaRPr lang="en-US" alt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pPr eaLnBrk="1" fontAlgn="auto" hangingPunct="1">
              <a:spcAft>
                <a:spcPts val="0"/>
              </a:spcAft>
              <a:defRPr/>
            </a:pPr>
            <a:r>
              <a:rPr lang="en-US" dirty="0" smtClean="0"/>
              <a:t>Final Steps (</a:t>
            </a:r>
            <a:r>
              <a:rPr lang="en-US" dirty="0" err="1" smtClean="0"/>
              <a:t>cont</a:t>
            </a:r>
            <a:r>
              <a:rPr lang="en-US" dirty="0" smtClean="0"/>
              <a:t>)</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5735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E3D578-D79D-446F-AB46-F7AA44F50EC4}" type="slidenum">
              <a:rPr lang="en-US" altLang="en-US"/>
              <a:pPr/>
              <a:t>18</a:t>
            </a:fld>
            <a:endParaRPr lang="en-US" altLang="en-US"/>
          </a:p>
        </p:txBody>
      </p:sp>
      <p:sp>
        <p:nvSpPr>
          <p:cNvPr id="57351" name="Content Placeholder 5"/>
          <p:cNvSpPr>
            <a:spLocks noGrp="1"/>
          </p:cNvSpPr>
          <p:nvPr>
            <p:ph sz="quarter" idx="12"/>
          </p:nvPr>
        </p:nvSpPr>
        <p:spPr>
          <a:xfrm>
            <a:off x="914400" y="1812925"/>
            <a:ext cx="7543800" cy="4495800"/>
          </a:xfrm>
        </p:spPr>
        <p:txBody>
          <a:bodyPr/>
          <a:lstStyle/>
          <a:p>
            <a:pPr marL="514350" indent="-514350" eaLnBrk="1" hangingPunct="1">
              <a:buFont typeface="+mj-lt"/>
              <a:buAutoNum type="arabicPeriod" startAt="16"/>
            </a:pPr>
            <a:r>
              <a:rPr lang="en-US" altLang="en-US" sz="2800" dirty="0" smtClean="0"/>
              <a:t>Complete site log or use other means, as directed by your Coordinator, to report your activity</a:t>
            </a:r>
          </a:p>
          <a:p>
            <a:pPr marL="514350" indent="-514350" eaLnBrk="1" hangingPunct="1">
              <a:buFont typeface="+mj-lt"/>
              <a:buAutoNum type="arabicPeriod" startAt="16"/>
            </a:pPr>
            <a:r>
              <a:rPr lang="en-US" altLang="en-US" sz="2800" dirty="0" smtClean="0"/>
              <a:t>File copy of Form 8453 and attachments per site policy if applicable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Concluding the Interview</a:t>
            </a:r>
            <a:endParaRPr lang="en-US" dirty="0"/>
          </a:p>
        </p:txBody>
      </p:sp>
      <p:sp>
        <p:nvSpPr>
          <p:cNvPr id="6" name="Footer Placeholder 5"/>
          <p:cNvSpPr>
            <a:spLocks noGrp="1"/>
          </p:cNvSpPr>
          <p:nvPr>
            <p:ph type="ftr" sz="quarter" idx="10"/>
          </p:nvPr>
        </p:nvSpPr>
        <p:spPr/>
        <p:txBody>
          <a:bodyPr/>
          <a:lstStyle/>
          <a:p>
            <a:pPr>
              <a:defRPr/>
            </a:pPr>
            <a:r>
              <a:rPr lang="en-US" dirty="0"/>
              <a:t>NTTC Training – TY2016</a:t>
            </a:r>
          </a:p>
        </p:txBody>
      </p:sp>
      <p:sp>
        <p:nvSpPr>
          <p:cNvPr id="5939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D7D8E36-ACEA-407C-8B0E-300030806B6A}" type="slidenum">
              <a:rPr lang="en-US" altLang="en-US"/>
              <a:pPr/>
              <a:t>19</a:t>
            </a:fld>
            <a:endParaRPr lang="en-US" altLang="en-US"/>
          </a:p>
        </p:txBody>
      </p:sp>
      <p:sp>
        <p:nvSpPr>
          <p:cNvPr id="37893" name="Content Placeholder 2"/>
          <p:cNvSpPr>
            <a:spLocks noGrp="1"/>
          </p:cNvSpPr>
          <p:nvPr>
            <p:ph idx="4294967295"/>
          </p:nvPr>
        </p:nvSpPr>
        <p:spPr>
          <a:xfrm>
            <a:off x="1828800" y="2487613"/>
            <a:ext cx="2362200" cy="549275"/>
          </a:xfrm>
        </p:spPr>
        <p:txBody>
          <a:bodyPr rtlCol="0">
            <a:normAutofit fontScale="85000" lnSpcReduction="10000"/>
          </a:bodyPr>
          <a:lstStyle/>
          <a:p>
            <a:pPr marL="0" indent="0" eaLnBrk="1" fontAlgn="auto" hangingPunct="1">
              <a:lnSpc>
                <a:spcPct val="90000"/>
              </a:lnSpc>
              <a:spcAft>
                <a:spcPts val="0"/>
              </a:spcAft>
              <a:buFont typeface="Calibri" panose="020F0502020204030204" pitchFamily="34" charset="0"/>
              <a:buNone/>
              <a:defRPr/>
            </a:pPr>
            <a:r>
              <a:rPr lang="en-US" altLang="en-US" dirty="0" smtClean="0"/>
              <a:t>Questions…</a:t>
            </a:r>
          </a:p>
        </p:txBody>
      </p:sp>
      <p:sp>
        <p:nvSpPr>
          <p:cNvPr id="59400" name="Content Placeholder 2"/>
          <p:cNvSpPr txBox="1">
            <a:spLocks/>
          </p:cNvSpPr>
          <p:nvPr/>
        </p:nvSpPr>
        <p:spPr bwMode="auto">
          <a:xfrm>
            <a:off x="3733800" y="38862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639763" indent="-293688">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004888" indent="-258763">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279525" indent="-249238">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1554163">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0113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4685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29257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382963"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defTabSz="914400" eaLnBrk="1" hangingPunct="1">
              <a:lnSpc>
                <a:spcPct val="90000"/>
              </a:lnSpc>
              <a:spcBef>
                <a:spcPts val="1800"/>
              </a:spcBef>
              <a:buClr>
                <a:srgbClr val="B54A10"/>
              </a:buClr>
              <a:buSzPct val="94000"/>
              <a:buFont typeface="Calibri" panose="020F0502020204030204" pitchFamily="34" charset="0"/>
              <a:buNone/>
            </a:pPr>
            <a:r>
              <a:rPr lang="en-US" altLang="en-US" sz="3200" dirty="0">
                <a:cs typeface="Calibri" panose="020F0502020204030204" pitchFamily="34" charset="0"/>
              </a:rPr>
              <a:t>Comments…</a:t>
            </a:r>
          </a:p>
        </p:txBody>
      </p:sp>
      <p:pic>
        <p:nvPicPr>
          <p:cNvPr id="59401" name="Picture 2" descr="C:\Users\Steve\AppData\Local\Microsoft\Windows\Temporary Internet Files\Content.IE5\BKA8153N\MC90043441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2487613"/>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Tasks</a:t>
            </a:r>
            <a:endParaRPr lang="en-US" dirty="0"/>
          </a:p>
        </p:txBody>
      </p:sp>
      <p:sp>
        <p:nvSpPr>
          <p:cNvPr id="11" name="Footer Placeholder 10"/>
          <p:cNvSpPr>
            <a:spLocks noGrp="1"/>
          </p:cNvSpPr>
          <p:nvPr>
            <p:ph type="ftr" sz="quarter" idx="10"/>
          </p:nvPr>
        </p:nvSpPr>
        <p:spPr/>
        <p:txBody>
          <a:bodyPr/>
          <a:lstStyle/>
          <a:p>
            <a:pPr>
              <a:defRPr/>
            </a:pPr>
            <a:r>
              <a:rPr lang="en-US" dirty="0"/>
              <a:t>NTTC Training – TY2016</a:t>
            </a:r>
          </a:p>
        </p:txBody>
      </p:sp>
      <p:sp>
        <p:nvSpPr>
          <p:cNvPr id="615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732B11A-1960-483D-99A8-8FDA2685E7F2}" type="slidenum">
              <a:rPr lang="en-US" altLang="en-US"/>
              <a:pPr/>
              <a:t>2</a:t>
            </a:fld>
            <a:endParaRPr lang="en-US" altLang="en-US"/>
          </a:p>
        </p:txBody>
      </p:sp>
      <p:sp>
        <p:nvSpPr>
          <p:cNvPr id="3" name="Content Placeholder 2"/>
          <p:cNvSpPr>
            <a:spLocks noGrp="1"/>
          </p:cNvSpPr>
          <p:nvPr>
            <p:ph sz="quarter" idx="12"/>
          </p:nvPr>
        </p:nvSpPr>
        <p:spPr>
          <a:xfrm>
            <a:off x="609600" y="1752600"/>
            <a:ext cx="7924800" cy="4419600"/>
          </a:xfrm>
        </p:spPr>
        <p:txBody>
          <a:bodyPr/>
          <a:lstStyle/>
          <a:p>
            <a:pPr eaLnBrk="1" hangingPunct="1"/>
            <a:r>
              <a:rPr lang="en-US" altLang="en-US" sz="3200" dirty="0" smtClean="0"/>
              <a:t>Assemble copy of tax return(s) </a:t>
            </a:r>
          </a:p>
          <a:p>
            <a:pPr eaLnBrk="1" hangingPunct="1"/>
            <a:r>
              <a:rPr lang="en-US" altLang="en-US" sz="3200" dirty="0" smtClean="0"/>
              <a:t>Ask the taxpayer(s) if there is any other  income to report.</a:t>
            </a:r>
          </a:p>
          <a:p>
            <a:pPr eaLnBrk="1" hangingPunct="1"/>
            <a:r>
              <a:rPr lang="en-US" altLang="en-US" sz="3200" dirty="0" smtClean="0"/>
              <a:t>Review return with taxpayer(s) and answer any questions they may have.</a:t>
            </a:r>
          </a:p>
          <a:p>
            <a:pPr eaLnBrk="1" hangingPunct="1"/>
            <a:r>
              <a:rPr lang="en-US" altLang="en-US" sz="3200" dirty="0" smtClean="0">
                <a:solidFill>
                  <a:srgbClr val="3333FF"/>
                </a:solidFill>
              </a:rPr>
              <a:t>Make sure taxpayer(s) understand that they are responsible for the accuracy of their federal and state filings</a:t>
            </a:r>
          </a:p>
        </p:txBody>
      </p:sp>
      <p:pic>
        <p:nvPicPr>
          <p:cNvPr id="6152" name="Picture 6" descr="C:\Users\McHugh\AppData\Local\Microsoft\Windows\Temporary Internet Files\Content.IE5\FD9GFCA2\MC9003325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8288" y="-122238"/>
            <a:ext cx="1763712" cy="137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Tasks (</a:t>
            </a:r>
            <a:r>
              <a:rPr lang="en-US" dirty="0" err="1" smtClean="0"/>
              <a:t>cont</a:t>
            </a:r>
            <a:r>
              <a:rPr lang="en-US" dirty="0" smtClean="0"/>
              <a:t>)</a:t>
            </a:r>
            <a:endParaRPr lang="en-US" dirty="0"/>
          </a:p>
        </p:txBody>
      </p:sp>
      <p:sp>
        <p:nvSpPr>
          <p:cNvPr id="11" name="Footer Placeholder 10"/>
          <p:cNvSpPr>
            <a:spLocks noGrp="1"/>
          </p:cNvSpPr>
          <p:nvPr>
            <p:ph type="ftr" sz="quarter" idx="10"/>
          </p:nvPr>
        </p:nvSpPr>
        <p:spPr/>
        <p:txBody>
          <a:bodyPr/>
          <a:lstStyle/>
          <a:p>
            <a:pPr>
              <a:defRPr/>
            </a:pPr>
            <a:r>
              <a:rPr lang="en-US" dirty="0"/>
              <a:t>NTTC Training – TY2016</a:t>
            </a:r>
          </a:p>
        </p:txBody>
      </p:sp>
      <p:sp>
        <p:nvSpPr>
          <p:cNvPr id="717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1BD6187-A855-4023-990B-5B646F10C7BF}" type="slidenum">
              <a:rPr lang="en-US" altLang="en-US"/>
              <a:pPr/>
              <a:t>3</a:t>
            </a:fld>
            <a:endParaRPr lang="en-US" altLang="en-US"/>
          </a:p>
        </p:txBody>
      </p:sp>
      <p:sp>
        <p:nvSpPr>
          <p:cNvPr id="3" name="Content Placeholder 2"/>
          <p:cNvSpPr>
            <a:spLocks noGrp="1"/>
          </p:cNvSpPr>
          <p:nvPr>
            <p:ph sz="quarter" idx="12"/>
          </p:nvPr>
        </p:nvSpPr>
        <p:spPr>
          <a:xfrm>
            <a:off x="609600" y="1828800"/>
            <a:ext cx="7962900" cy="4267200"/>
          </a:xfrm>
        </p:spPr>
        <p:txBody>
          <a:bodyPr rtlCol="0">
            <a:noAutofit/>
          </a:bodyPr>
          <a:lstStyle/>
          <a:p>
            <a:pPr eaLnBrk="1" fontAlgn="auto" hangingPunct="1">
              <a:spcAft>
                <a:spcPts val="0"/>
              </a:spcAft>
              <a:buClr>
                <a:schemeClr val="accent2">
                  <a:lumMod val="50000"/>
                </a:schemeClr>
              </a:buClr>
              <a:defRPr/>
            </a:pPr>
            <a:r>
              <a:rPr lang="en-US" altLang="en-US" sz="2800" dirty="0"/>
              <a:t>Obtain </a:t>
            </a:r>
            <a:r>
              <a:rPr lang="en-US" altLang="en-US" sz="2800" dirty="0" smtClean="0"/>
              <a:t>taxpayer signature(s) – Form 8879</a:t>
            </a:r>
            <a:endParaRPr lang="en-US" altLang="en-US" sz="2800" dirty="0"/>
          </a:p>
          <a:p>
            <a:pPr eaLnBrk="1" fontAlgn="auto" hangingPunct="1">
              <a:spcAft>
                <a:spcPts val="0"/>
              </a:spcAft>
              <a:buClr>
                <a:schemeClr val="accent2">
                  <a:lumMod val="50000"/>
                </a:schemeClr>
              </a:buClr>
              <a:defRPr/>
            </a:pPr>
            <a:r>
              <a:rPr lang="en-US" sz="2800" dirty="0" smtClean="0"/>
              <a:t>Explain to taxpayers which records to maintain </a:t>
            </a:r>
          </a:p>
          <a:p>
            <a:pPr eaLnBrk="1" fontAlgn="auto" hangingPunct="1">
              <a:spcAft>
                <a:spcPts val="0"/>
              </a:spcAft>
              <a:buClr>
                <a:schemeClr val="accent2">
                  <a:lumMod val="50000"/>
                </a:schemeClr>
              </a:buClr>
              <a:defRPr/>
            </a:pPr>
            <a:r>
              <a:rPr lang="en-US" sz="2800" dirty="0" smtClean="0"/>
              <a:t>Explain to taxpayers what else they may need to do</a:t>
            </a:r>
          </a:p>
          <a:p>
            <a:pPr lvl="1" eaLnBrk="1" fontAlgn="auto" hangingPunct="1">
              <a:spcAft>
                <a:spcPts val="0"/>
              </a:spcAft>
              <a:buClr>
                <a:schemeClr val="accent2">
                  <a:lumMod val="50000"/>
                </a:schemeClr>
              </a:buClr>
              <a:defRPr/>
            </a:pPr>
            <a:r>
              <a:rPr lang="en-US" sz="2800" dirty="0" smtClean="0"/>
              <a:t>Mail check</a:t>
            </a:r>
          </a:p>
          <a:p>
            <a:pPr lvl="1" eaLnBrk="1" fontAlgn="auto" hangingPunct="1">
              <a:spcAft>
                <a:spcPts val="0"/>
              </a:spcAft>
              <a:buClr>
                <a:schemeClr val="accent2">
                  <a:lumMod val="50000"/>
                </a:schemeClr>
              </a:buClr>
              <a:defRPr/>
            </a:pPr>
            <a:r>
              <a:rPr lang="en-US" sz="2800" dirty="0" smtClean="0"/>
              <a:t>Answer any questions regarding withholding </a:t>
            </a:r>
          </a:p>
          <a:p>
            <a:pPr lvl="1" eaLnBrk="1" fontAlgn="auto" hangingPunct="1">
              <a:spcAft>
                <a:spcPts val="0"/>
              </a:spcAft>
              <a:buClr>
                <a:schemeClr val="accent2">
                  <a:lumMod val="50000"/>
                </a:schemeClr>
              </a:buClr>
              <a:defRPr/>
            </a:pPr>
            <a:r>
              <a:rPr lang="en-US" sz="2800" dirty="0" smtClean="0"/>
              <a:t>Estimated payments</a:t>
            </a:r>
          </a:p>
          <a:p>
            <a:pPr eaLnBrk="1" fontAlgn="auto" hangingPunct="1">
              <a:spcAft>
                <a:spcPts val="0"/>
              </a:spcAft>
              <a:buClr>
                <a:schemeClr val="accent2">
                  <a:lumMod val="50000"/>
                </a:schemeClr>
              </a:buClr>
              <a:defRPr/>
            </a:pPr>
            <a:r>
              <a:rPr lang="en-US" sz="2800" dirty="0" smtClean="0"/>
              <a:t>End the interview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Transmittal of Form 8453 is no longer </a:t>
            </a:r>
            <a:r>
              <a:rPr lang="en-US" u="sng" dirty="0" smtClean="0"/>
              <a:t>required</a:t>
            </a:r>
            <a:r>
              <a:rPr lang="en-US" dirty="0" smtClean="0"/>
              <a:t>!!</a:t>
            </a:r>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15363" name="Rectangle 3"/>
          <p:cNvSpPr>
            <a:spLocks noGrp="1" noChangeArrowheads="1"/>
          </p:cNvSpPr>
          <p:nvPr>
            <p:ph sz="quarter" idx="12"/>
          </p:nvPr>
        </p:nvSpPr>
        <p:spPr/>
        <p:txBody>
          <a:bodyPr rtlCol="0">
            <a:normAutofit fontScale="85000" lnSpcReduction="10000"/>
          </a:bodyPr>
          <a:lstStyle/>
          <a:p>
            <a:pPr eaLnBrk="1" fontAlgn="auto" hangingPunct="1">
              <a:lnSpc>
                <a:spcPct val="90000"/>
              </a:lnSpc>
              <a:spcAft>
                <a:spcPts val="0"/>
              </a:spcAft>
              <a:defRPr/>
            </a:pPr>
            <a:r>
              <a:rPr lang="en-US" altLang="en-US" dirty="0" smtClean="0"/>
              <a:t>Transmittal of the 8453 &amp; attachments for certain forms is not required:</a:t>
            </a:r>
          </a:p>
          <a:p>
            <a:pPr lvl="1" eaLnBrk="1" fontAlgn="auto" hangingPunct="1">
              <a:lnSpc>
                <a:spcPct val="90000"/>
              </a:lnSpc>
              <a:spcAft>
                <a:spcPts val="0"/>
              </a:spcAft>
              <a:buClr>
                <a:schemeClr val="accent6">
                  <a:lumMod val="50000"/>
                </a:schemeClr>
              </a:buClr>
              <a:defRPr/>
            </a:pPr>
            <a:r>
              <a:rPr lang="en-US" altLang="en-US" dirty="0" smtClean="0"/>
              <a:t>Form 8332 – Release of Claim to Exemption for Child of Divorced or Separated Parents</a:t>
            </a:r>
          </a:p>
          <a:p>
            <a:pPr lvl="1" eaLnBrk="1" fontAlgn="auto" hangingPunct="1">
              <a:lnSpc>
                <a:spcPct val="90000"/>
              </a:lnSpc>
              <a:spcAft>
                <a:spcPts val="0"/>
              </a:spcAft>
              <a:buClr>
                <a:schemeClr val="accent6">
                  <a:lumMod val="50000"/>
                </a:schemeClr>
              </a:buClr>
              <a:defRPr/>
            </a:pPr>
            <a:r>
              <a:rPr lang="en-US" altLang="en-US" dirty="0" smtClean="0"/>
              <a:t>Form 2848 – Power of Attorney (“POA”)</a:t>
            </a:r>
          </a:p>
          <a:p>
            <a:pPr lvl="1" eaLnBrk="1" fontAlgn="auto" hangingPunct="1">
              <a:lnSpc>
                <a:spcPct val="90000"/>
              </a:lnSpc>
              <a:spcAft>
                <a:spcPts val="0"/>
              </a:spcAft>
              <a:buClr>
                <a:schemeClr val="accent6">
                  <a:lumMod val="50000"/>
                </a:schemeClr>
              </a:buClr>
              <a:defRPr/>
            </a:pPr>
            <a:r>
              <a:rPr lang="en-US" altLang="en-US" dirty="0" smtClean="0"/>
              <a:t>Form 8949 substitute (brokerage list of transaction details rather than transcribing all to TaxSlayer)</a:t>
            </a:r>
          </a:p>
        </p:txBody>
      </p:sp>
      <p:sp>
        <p:nvSpPr>
          <p:cNvPr id="2" name="Slide Number Placeholder 1"/>
          <p:cNvSpPr>
            <a:spLocks noGrp="1"/>
          </p:cNvSpPr>
          <p:nvPr>
            <p:ph type="sldNum" sz="quarter" idx="11"/>
          </p:nvPr>
        </p:nvSpPr>
        <p:spPr/>
        <p:txBody>
          <a:bodyPr/>
          <a:lstStyle/>
          <a:p>
            <a:pPr>
              <a:defRPr/>
            </a:pPr>
            <a:fld id="{016809B8-74EB-42F0-BD51-B7DC1F217B2D}" type="slidenum">
              <a:rPr lang="en-US" altLang="en-US" smtClean="0"/>
              <a:pPr>
                <a:defRPr/>
              </a:pPr>
              <a:t>4</a:t>
            </a:fld>
            <a:endParaRPr lang="en-US" alt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dirty="0" smtClean="0"/>
              <a:t>Power of Attorney</a:t>
            </a:r>
          </a:p>
        </p:txBody>
      </p:sp>
      <p:sp>
        <p:nvSpPr>
          <p:cNvPr id="5" name="Footer Placeholder 4"/>
          <p:cNvSpPr>
            <a:spLocks noGrp="1"/>
          </p:cNvSpPr>
          <p:nvPr>
            <p:ph type="ftr" sz="quarter" idx="10"/>
          </p:nvPr>
        </p:nvSpPr>
        <p:spPr/>
        <p:txBody>
          <a:bodyPr/>
          <a:lstStyle/>
          <a:p>
            <a:pPr>
              <a:defRPr/>
            </a:pPr>
            <a:r>
              <a:rPr lang="en-US" dirty="0"/>
              <a:t>NTTC Training – TY2016</a:t>
            </a:r>
          </a:p>
        </p:txBody>
      </p:sp>
      <p:sp>
        <p:nvSpPr>
          <p:cNvPr id="2355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4D2E7EC-6855-4080-829F-C174883B8EBD}" type="slidenum">
              <a:rPr lang="en-US" altLang="en-US"/>
              <a:pPr/>
              <a:t>5</a:t>
            </a:fld>
            <a:endParaRPr lang="en-US" altLang="en-US"/>
          </a:p>
        </p:txBody>
      </p:sp>
      <p:sp>
        <p:nvSpPr>
          <p:cNvPr id="20483" name="Rectangle 3"/>
          <p:cNvSpPr>
            <a:spLocks noGrp="1" noChangeArrowheads="1"/>
          </p:cNvSpPr>
          <p:nvPr>
            <p:ph sz="quarter" idx="12"/>
          </p:nvPr>
        </p:nvSpPr>
        <p:spPr/>
        <p:txBody>
          <a:bodyPr rtlCol="0">
            <a:normAutofit lnSpcReduction="10000"/>
          </a:bodyPr>
          <a:lstStyle/>
          <a:p>
            <a:pPr eaLnBrk="1" fontAlgn="auto" hangingPunct="1">
              <a:spcAft>
                <a:spcPts val="0"/>
              </a:spcAft>
              <a:defRPr/>
            </a:pPr>
            <a:r>
              <a:rPr lang="en-US" altLang="en-US" dirty="0" smtClean="0"/>
              <a:t>Required if other than taxpayer signing return</a:t>
            </a:r>
          </a:p>
          <a:p>
            <a:pPr eaLnBrk="1" fontAlgn="auto" hangingPunct="1">
              <a:spcAft>
                <a:spcPts val="0"/>
              </a:spcAft>
              <a:defRPr/>
            </a:pPr>
            <a:r>
              <a:rPr lang="en-US" altLang="en-US" dirty="0" smtClean="0"/>
              <a:t>POA must include authority regarding tax returns</a:t>
            </a:r>
          </a:p>
          <a:p>
            <a:pPr eaLnBrk="1" fontAlgn="auto" hangingPunct="1">
              <a:spcAft>
                <a:spcPts val="0"/>
              </a:spcAft>
              <a:defRPr/>
            </a:pPr>
            <a:r>
              <a:rPr lang="en-US" altLang="en-US" dirty="0" smtClean="0"/>
              <a:t>POA generally does not survive death of taxpayer</a:t>
            </a:r>
          </a:p>
        </p:txBody>
      </p:sp>
      <p:sp>
        <p:nvSpPr>
          <p:cNvPr id="4" name="Rectangle 3"/>
          <p:cNvSpPr/>
          <p:nvPr/>
        </p:nvSpPr>
        <p:spPr>
          <a:xfrm>
            <a:off x="6470650" y="762000"/>
            <a:ext cx="1963738" cy="400050"/>
          </a:xfrm>
          <a:prstGeom prst="rect">
            <a:avLst/>
          </a:prstGeom>
        </p:spPr>
        <p:txBody>
          <a:bodyPr wrap="none">
            <a:spAutoFit/>
          </a:bodyPr>
          <a:lstStyle/>
          <a:p>
            <a:pPr eaLnBrk="1" hangingPunct="1">
              <a:buClr>
                <a:srgbClr val="000000"/>
              </a:buClr>
              <a:buSzPct val="100000"/>
              <a:buFont typeface="Times New Roman" pitchFamily="18" charset="0"/>
              <a:buNone/>
              <a:defRPr/>
            </a:pPr>
            <a:r>
              <a:rPr lang="en-US" sz="2000" b="1" dirty="0">
                <a:latin typeface="+mn-lt"/>
                <a:cs typeface="Calibri" panose="020F0502020204030204" pitchFamily="34" charset="0"/>
              </a:rPr>
              <a:t>Pub 4012, </a:t>
            </a:r>
            <a:r>
              <a:rPr lang="en-US" sz="2000" b="1" dirty="0" err="1">
                <a:latin typeface="+mn-lt"/>
                <a:cs typeface="Calibri" panose="020F0502020204030204" pitchFamily="34" charset="0"/>
              </a:rPr>
              <a:t>pg</a:t>
            </a:r>
            <a:r>
              <a:rPr lang="en-US" sz="2000" b="1" dirty="0">
                <a:latin typeface="+mn-lt"/>
                <a:cs typeface="Calibri" panose="020F0502020204030204" pitchFamily="34" charset="0"/>
              </a:rPr>
              <a:t> K-9</a:t>
            </a:r>
          </a:p>
        </p:txBody>
      </p:sp>
      <p:sp>
        <p:nvSpPr>
          <p:cNvPr id="7" name="5-Point Star 6"/>
          <p:cNvSpPr/>
          <p:nvPr/>
        </p:nvSpPr>
        <p:spPr>
          <a:xfrm>
            <a:off x="8001000" y="0"/>
            <a:ext cx="822325" cy="822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Estimated Payments for 2017</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34822" name="Slide Number Placeholder 6"/>
          <p:cNvSpPr>
            <a:spLocks noGrp="1"/>
          </p:cNvSpPr>
          <p:nvPr>
            <p:ph type="sldNum" sz="quarter" idx="11"/>
          </p:nvPr>
        </p:nvSpPr>
        <p:spPr/>
        <p:txBody>
          <a:bodyPr/>
          <a:lstStyle/>
          <a:p>
            <a:fld id="{F9BDBDF1-73EA-4E65-B2F7-05C8E3F311DC}" type="slidenum">
              <a:rPr lang="en-US" altLang="en-US" smtClean="0"/>
              <a:pPr/>
              <a:t>6</a:t>
            </a:fld>
            <a:endParaRPr lang="en-US" altLang="en-US"/>
          </a:p>
        </p:txBody>
      </p:sp>
      <p:sp>
        <p:nvSpPr>
          <p:cNvPr id="26627" name="Content Placeholder 5"/>
          <p:cNvSpPr>
            <a:spLocks noGrp="1"/>
          </p:cNvSpPr>
          <p:nvPr>
            <p:ph sz="quarter" idx="12"/>
          </p:nvPr>
        </p:nvSpPr>
        <p:spPr/>
        <p:txBody>
          <a:bodyPr>
            <a:normAutofit fontScale="62500" lnSpcReduction="20000"/>
          </a:bodyPr>
          <a:lstStyle/>
          <a:p>
            <a:r>
              <a:rPr lang="en-US" altLang="en-US" dirty="0" smtClean="0"/>
              <a:t>Taxpayers may need to make estimated payments for 2017 if:</a:t>
            </a:r>
          </a:p>
          <a:p>
            <a:pPr lvl="1"/>
            <a:r>
              <a:rPr lang="en-US" altLang="en-US" dirty="0" smtClean="0"/>
              <a:t>Taxpayer owes more taxes for 2016 than amount withheld or paid via credits, or</a:t>
            </a:r>
          </a:p>
          <a:p>
            <a:pPr lvl="1"/>
            <a:r>
              <a:rPr lang="en-US" altLang="en-US" dirty="0" smtClean="0"/>
              <a:t>Taxpayer expects to owe more than $1,000 for next year after subtracting tax withheld and credits, or</a:t>
            </a:r>
          </a:p>
          <a:p>
            <a:pPr lvl="1"/>
            <a:r>
              <a:rPr lang="en-US" altLang="en-US" dirty="0" smtClean="0"/>
              <a:t>Taxpayer expects 2017 tax withholding and credits to be less than 90% of the tax on 2016 return</a:t>
            </a:r>
          </a:p>
          <a:p>
            <a:pPr lvl="1"/>
            <a:r>
              <a:rPr lang="en-US" altLang="en-US" dirty="0" smtClean="0"/>
              <a:t>Taxpayer expects to have significant self-employment income</a:t>
            </a:r>
          </a:p>
        </p:txBody>
      </p:sp>
    </p:spTree>
    <p:extLst>
      <p:ext uri="{BB962C8B-B14F-4D97-AF65-F5344CB8AC3E}">
        <p14:creationId xmlns:p14="http://schemas.microsoft.com/office/powerpoint/2010/main" val="116811548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p:txBody>
          <a:bodyPr>
            <a:normAutofit fontScale="90000"/>
          </a:bodyPr>
          <a:lstStyle/>
          <a:p>
            <a:r>
              <a:rPr lang="en-US" dirty="0" smtClean="0"/>
              <a:t>Estimated Tax Payments for next year in TaxSlayer</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36870" name="Slide Number Placeholder 4"/>
          <p:cNvSpPr>
            <a:spLocks noGrp="1"/>
          </p:cNvSpPr>
          <p:nvPr>
            <p:ph type="sldNum" sz="quarter" idx="11"/>
          </p:nvPr>
        </p:nvSpPr>
        <p:spPr/>
        <p:txBody>
          <a:bodyPr/>
          <a:lstStyle/>
          <a:p>
            <a:fld id="{7050C7BF-3243-4025-8088-0C1270493A8E}" type="slidenum">
              <a:rPr lang="en-US" altLang="en-US" smtClean="0"/>
              <a:pPr/>
              <a:t>7</a:t>
            </a:fld>
            <a:endParaRPr lang="en-US" altLang="en-US"/>
          </a:p>
        </p:txBody>
      </p:sp>
      <p:pic>
        <p:nvPicPr>
          <p:cNvPr id="36871" name="Picture 8"/>
          <p:cNvPicPr>
            <a:picLocks noGrp="1" noChangeAspect="1" noChangeArrowheads="1"/>
          </p:cNvPicPr>
          <p:nvPr>
            <p:ph sz="quarter" idx="12"/>
          </p:nvPr>
        </p:nvPicPr>
        <p:blipFill rotWithShape="1">
          <a:blip r:embed="rId3" cstate="print">
            <a:extLst>
              <a:ext uri="{28A0092B-C50C-407E-A947-70E740481C1C}">
                <a14:useLocalDpi xmlns:a14="http://schemas.microsoft.com/office/drawing/2010/main" val="0"/>
              </a:ext>
            </a:extLst>
          </a:blip>
          <a:srcRect t="2939" b="2939"/>
          <a:stretch/>
        </p:blipFill>
        <p:spPr>
          <a:xfrm>
            <a:off x="954088" y="2992389"/>
            <a:ext cx="7543800" cy="2168621"/>
          </a:xfrm>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200" dirty="0" smtClean="0"/>
              <a:t>TaxSlayer Estimated Tax Payments</a:t>
            </a:r>
            <a:endParaRPr lang="en-US" sz="4200" dirty="0"/>
          </a:p>
        </p:txBody>
      </p:sp>
      <p:sp>
        <p:nvSpPr>
          <p:cNvPr id="4" name="Footer Placeholder 3"/>
          <p:cNvSpPr>
            <a:spLocks noGrp="1"/>
          </p:cNvSpPr>
          <p:nvPr>
            <p:ph type="ftr" sz="quarter" idx="10"/>
          </p:nvPr>
        </p:nvSpPr>
        <p:spPr/>
        <p:txBody>
          <a:bodyPr/>
          <a:lstStyle/>
          <a:p>
            <a:pPr>
              <a:defRPr/>
            </a:pPr>
            <a:r>
              <a:rPr lang="en-US" dirty="0" smtClean="0"/>
              <a:t>NTTC Training – TY2016</a:t>
            </a:r>
            <a:endParaRPr lang="en-US" dirty="0"/>
          </a:p>
        </p:txBody>
      </p:sp>
      <p:sp>
        <p:nvSpPr>
          <p:cNvPr id="3891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67DA1A1-A381-4DD6-AAF3-6AAB40A7EEF2}" type="slidenum">
              <a:rPr lang="en-US" altLang="en-US"/>
              <a:pPr/>
              <a:t>8</a:t>
            </a:fld>
            <a:endParaRPr lang="en-US" altLang="en-US"/>
          </a:p>
        </p:txBody>
      </p:sp>
      <p:pic>
        <p:nvPicPr>
          <p:cNvPr id="38919" name="Picture 2"/>
          <p:cNvPicPr>
            <a:picLocks noGrp="1" noChangeAspect="1" noChangeArrowheads="1"/>
          </p:cNvPicPr>
          <p:nvPr>
            <p:ph sz="quarter" idx="12"/>
          </p:nvPr>
        </p:nvPicPr>
        <p:blipFill rotWithShape="1">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b="16974"/>
          <a:stretch/>
        </p:blipFill>
        <p:spPr>
          <a:xfrm>
            <a:off x="719664" y="1828800"/>
            <a:ext cx="7662336" cy="4267246"/>
          </a:xfrm>
          <a:noFill/>
          <a:ln w="38100">
            <a:solidFill>
              <a:schemeClr val="tx1">
                <a:alpha val="99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6" name="Rounded Rectangle 5"/>
          <p:cNvSpPr/>
          <p:nvPr/>
        </p:nvSpPr>
        <p:spPr>
          <a:xfrm>
            <a:off x="914400" y="5181600"/>
            <a:ext cx="2895600" cy="30480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Arrow Connector 7"/>
          <p:cNvCxnSpPr/>
          <p:nvPr/>
        </p:nvCxnSpPr>
        <p:spPr>
          <a:xfrm>
            <a:off x="3810000" y="5325035"/>
            <a:ext cx="3048000"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z="4200" dirty="0" smtClean="0"/>
              <a:t>TaxSlayer Estimated Tax Payments</a:t>
            </a:r>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3994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B0F3F3E-6F23-4300-BB41-3BBA89393560}" type="slidenum">
              <a:rPr lang="en-US" altLang="en-US"/>
              <a:pPr/>
              <a:t>9</a:t>
            </a:fld>
            <a:endParaRPr lang="en-US" altLang="en-US"/>
          </a:p>
        </p:txBody>
      </p:sp>
      <p:sp>
        <p:nvSpPr>
          <p:cNvPr id="39943" name="TextBox 4"/>
          <p:cNvSpPr txBox="1">
            <a:spLocks noChangeArrowheads="1"/>
          </p:cNvSpPr>
          <p:nvPr/>
        </p:nvSpPr>
        <p:spPr bwMode="auto">
          <a:xfrm>
            <a:off x="7669213" y="1828800"/>
            <a:ext cx="712787"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endParaRPr lang="en-US" altLang="en-US" dirty="0">
              <a:latin typeface="Calibri" panose="020F0502020204030204" pitchFamily="34" charset="0"/>
              <a:cs typeface="Calibri" panose="020F0502020204030204" pitchFamily="34" charset="0"/>
            </a:endParaRPr>
          </a:p>
        </p:txBody>
      </p:sp>
      <p:sp>
        <p:nvSpPr>
          <p:cNvPr id="39944" name="TextBox 5"/>
          <p:cNvSpPr txBox="1">
            <a:spLocks noChangeArrowheads="1"/>
          </p:cNvSpPr>
          <p:nvPr/>
        </p:nvSpPr>
        <p:spPr bwMode="auto">
          <a:xfrm>
            <a:off x="609600" y="2667000"/>
            <a:ext cx="381000"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endParaRPr lang="en-US" altLang="en-US" dirty="0">
              <a:latin typeface="Calibri" panose="020F0502020204030204" pitchFamily="34" charset="0"/>
              <a:cs typeface="Calibri" panose="020F0502020204030204" pitchFamily="34" charset="0"/>
            </a:endParaRPr>
          </a:p>
        </p:txBody>
      </p:sp>
      <p:pic>
        <p:nvPicPr>
          <p:cNvPr id="39945" name="Picture 1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44114" y="2661257"/>
            <a:ext cx="8562975" cy="34671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Custom Desig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E0A52EE1-7FAB-4AE9-8540-7668D78AFE4F}" vid="{E648C534-2353-40BD-9430-16199884EA36}"/>
    </a:ext>
  </a:extLst>
</a:theme>
</file>

<file path=ppt/theme/theme2.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PP TEMPLATE</Template>
  <TotalTime>0</TotalTime>
  <Words>1111</Words>
  <Application>Microsoft Office PowerPoint</Application>
  <PresentationFormat>On-screen Show (4:3)</PresentationFormat>
  <Paragraphs>162</Paragraphs>
  <Slides>19</Slides>
  <Notes>15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SimSun</vt:lpstr>
      <vt:lpstr>Arial</vt:lpstr>
      <vt:lpstr>Calibri</vt:lpstr>
      <vt:lpstr>Cambria</vt:lpstr>
      <vt:lpstr>Times New Roman</vt:lpstr>
      <vt:lpstr>Verdana</vt:lpstr>
      <vt:lpstr>Wingdings</vt:lpstr>
      <vt:lpstr>1_Custom Design</vt:lpstr>
      <vt:lpstr>NTTC</vt:lpstr>
      <vt:lpstr>Completing the Return – Final Steps</vt:lpstr>
      <vt:lpstr>Tasks</vt:lpstr>
      <vt:lpstr>Tasks (cont)</vt:lpstr>
      <vt:lpstr>Transmittal of Form 8453 is no longer required!!</vt:lpstr>
      <vt:lpstr>Power of Attorney</vt:lpstr>
      <vt:lpstr>Estimated Payments for 2017</vt:lpstr>
      <vt:lpstr>Estimated Tax Payments for next year in TaxSlayer</vt:lpstr>
      <vt:lpstr>TaxSlayer Estimated Tax Payments</vt:lpstr>
      <vt:lpstr>TaxSlayer Estimated Tax Payments</vt:lpstr>
      <vt:lpstr>1040-ES in TaxSlayer</vt:lpstr>
      <vt:lpstr>Final Steps – Once Return is Final:</vt:lpstr>
      <vt:lpstr>Assemble Taxpayer’s Copy of Return</vt:lpstr>
      <vt:lpstr>Final Steps (cont)</vt:lpstr>
      <vt:lpstr>Form 8879 Signature Section</vt:lpstr>
      <vt:lpstr>Signature – Pub 4012 Page K-23</vt:lpstr>
      <vt:lpstr>Final Steps (cont)</vt:lpstr>
      <vt:lpstr>Final Steps (cont)</vt:lpstr>
      <vt:lpstr>Final Steps (cont)</vt:lpstr>
      <vt:lpstr>Concluding the Interview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2013-10-29T01:07:13Z</dcterms:created>
  <dcterms:modified xsi:type="dcterms:W3CDTF">2016-12-20T16:10:46Z</dcterms:modified>
</cp:coreProperties>
</file>